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25"/>
  </p:notesMasterIdLst>
  <p:handoutMasterIdLst>
    <p:handoutMasterId r:id="rId26"/>
  </p:handoutMasterIdLst>
  <p:sldIdLst>
    <p:sldId id="551" r:id="rId2"/>
    <p:sldId id="575" r:id="rId3"/>
    <p:sldId id="550" r:id="rId4"/>
    <p:sldId id="547" r:id="rId5"/>
    <p:sldId id="577" r:id="rId6"/>
    <p:sldId id="560" r:id="rId7"/>
    <p:sldId id="595" r:id="rId8"/>
    <p:sldId id="553" r:id="rId9"/>
    <p:sldId id="579" r:id="rId10"/>
    <p:sldId id="597" r:id="rId11"/>
    <p:sldId id="584" r:id="rId12"/>
    <p:sldId id="581" r:id="rId13"/>
    <p:sldId id="582" r:id="rId14"/>
    <p:sldId id="590" r:id="rId15"/>
    <p:sldId id="588" r:id="rId16"/>
    <p:sldId id="594" r:id="rId17"/>
    <p:sldId id="562" r:id="rId18"/>
    <p:sldId id="573" r:id="rId19"/>
    <p:sldId id="596" r:id="rId20"/>
    <p:sldId id="574" r:id="rId21"/>
    <p:sldId id="586" r:id="rId22"/>
    <p:sldId id="552" r:id="rId23"/>
    <p:sldId id="587" r:id="rId24"/>
  </p:sldIdLst>
  <p:sldSz cx="9144000" cy="6858000" type="screen4x3"/>
  <p:notesSz cx="7010400" cy="9296400"/>
  <p:defaultTextStyle>
    <a:defPPr>
      <a:defRPr lang="en-US"/>
    </a:defPPr>
    <a:lvl1pPr algn="l" rtl="0" fontAlgn="base">
      <a:spcBef>
        <a:spcPct val="0"/>
      </a:spcBef>
      <a:spcAft>
        <a:spcPct val="0"/>
      </a:spcAft>
      <a:defRPr sz="1200" kern="1200">
        <a:solidFill>
          <a:schemeClr val="tx1"/>
        </a:solidFill>
        <a:latin typeface="Arial" pitchFamily="34" charset="0"/>
        <a:ea typeface="+mn-ea"/>
        <a:cs typeface="+mn-cs"/>
      </a:defRPr>
    </a:lvl1pPr>
    <a:lvl2pPr marL="457200" algn="l" rtl="0" fontAlgn="base">
      <a:spcBef>
        <a:spcPct val="0"/>
      </a:spcBef>
      <a:spcAft>
        <a:spcPct val="0"/>
      </a:spcAft>
      <a:defRPr sz="1200" kern="1200">
        <a:solidFill>
          <a:schemeClr val="tx1"/>
        </a:solidFill>
        <a:latin typeface="Arial" pitchFamily="34" charset="0"/>
        <a:ea typeface="+mn-ea"/>
        <a:cs typeface="+mn-cs"/>
      </a:defRPr>
    </a:lvl2pPr>
    <a:lvl3pPr marL="914400" algn="l" rtl="0" fontAlgn="base">
      <a:spcBef>
        <a:spcPct val="0"/>
      </a:spcBef>
      <a:spcAft>
        <a:spcPct val="0"/>
      </a:spcAft>
      <a:defRPr sz="1200" kern="1200">
        <a:solidFill>
          <a:schemeClr val="tx1"/>
        </a:solidFill>
        <a:latin typeface="Arial" pitchFamily="34" charset="0"/>
        <a:ea typeface="+mn-ea"/>
        <a:cs typeface="+mn-cs"/>
      </a:defRPr>
    </a:lvl3pPr>
    <a:lvl4pPr marL="1371600" algn="l" rtl="0" fontAlgn="base">
      <a:spcBef>
        <a:spcPct val="0"/>
      </a:spcBef>
      <a:spcAft>
        <a:spcPct val="0"/>
      </a:spcAft>
      <a:defRPr sz="1200" kern="1200">
        <a:solidFill>
          <a:schemeClr val="tx1"/>
        </a:solidFill>
        <a:latin typeface="Arial" pitchFamily="34" charset="0"/>
        <a:ea typeface="+mn-ea"/>
        <a:cs typeface="+mn-cs"/>
      </a:defRPr>
    </a:lvl4pPr>
    <a:lvl5pPr marL="1828800" algn="l" rtl="0" fontAlgn="base">
      <a:spcBef>
        <a:spcPct val="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Arial" pitchFamily="34" charset="0"/>
        <a:ea typeface="+mn-ea"/>
        <a:cs typeface="+mn-cs"/>
      </a:defRPr>
    </a:lvl6pPr>
    <a:lvl7pPr marL="2743200" algn="l" defTabSz="914400" rtl="0" eaLnBrk="1" latinLnBrk="0" hangingPunct="1">
      <a:defRPr sz="1200" kern="1200">
        <a:solidFill>
          <a:schemeClr val="tx1"/>
        </a:solidFill>
        <a:latin typeface="Arial" pitchFamily="34" charset="0"/>
        <a:ea typeface="+mn-ea"/>
        <a:cs typeface="+mn-cs"/>
      </a:defRPr>
    </a:lvl7pPr>
    <a:lvl8pPr marL="3200400" algn="l" defTabSz="914400" rtl="0" eaLnBrk="1" latinLnBrk="0" hangingPunct="1">
      <a:defRPr sz="1200" kern="1200">
        <a:solidFill>
          <a:schemeClr val="tx1"/>
        </a:solidFill>
        <a:latin typeface="Arial" pitchFamily="34" charset="0"/>
        <a:ea typeface="+mn-ea"/>
        <a:cs typeface="+mn-cs"/>
      </a:defRPr>
    </a:lvl8pPr>
    <a:lvl9pPr marL="3657600" algn="l" defTabSz="914400" rtl="0" eaLnBrk="1" latinLnBrk="0" hangingPunct="1">
      <a:defRPr sz="12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8B00"/>
    <a:srgbClr val="F69200"/>
    <a:srgbClr val="FF9900"/>
    <a:srgbClr val="0070C0"/>
    <a:srgbClr val="007A37"/>
    <a:srgbClr val="A50021"/>
    <a:srgbClr val="996633"/>
    <a:srgbClr val="FFFF99"/>
    <a:srgbClr val="005024"/>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9" autoAdjust="0"/>
    <p:restoredTop sz="92374" autoAdjust="0"/>
  </p:normalViewPr>
  <p:slideViewPr>
    <p:cSldViewPr>
      <p:cViewPr varScale="1">
        <p:scale>
          <a:sx n="72" d="100"/>
          <a:sy n="72" d="100"/>
        </p:scale>
        <p:origin x="1882" y="5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Objects="1">
      <p:cViewPr varScale="1">
        <p:scale>
          <a:sx n="79" d="100"/>
          <a:sy n="79" d="100"/>
        </p:scale>
        <p:origin x="-322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52C7C-0188-4F6B-B608-469709C5FAD1}" type="doc">
      <dgm:prSet loTypeId="urn:microsoft.com/office/officeart/2005/8/layout/cycle8" loCatId="cycle" qsTypeId="urn:microsoft.com/office/officeart/2005/8/quickstyle/3d9" qsCatId="3D" csTypeId="urn:microsoft.com/office/officeart/2005/8/colors/accent1_2" csCatId="accent1" phldr="1"/>
      <dgm:spPr/>
    </dgm:pt>
    <dgm:pt modelId="{951FFE6B-5F6E-40F2-A132-32489D0A0034}">
      <dgm:prSet phldrT="[Text]"/>
      <dgm:spPr>
        <a:solidFill>
          <a:schemeClr val="accent6">
            <a:lumMod val="40000"/>
            <a:lumOff val="60000"/>
          </a:schemeClr>
        </a:solidFill>
      </dgm:spPr>
      <dgm:t>
        <a:bodyPr/>
        <a:lstStyle/>
        <a:p>
          <a:r>
            <a:rPr lang="en-US" dirty="0" smtClean="0"/>
            <a:t>Seal</a:t>
          </a:r>
          <a:endParaRPr lang="en-US" dirty="0"/>
        </a:p>
      </dgm:t>
    </dgm:pt>
    <dgm:pt modelId="{68780AB4-98C5-4E39-AFFC-665833C18FB6}" type="parTrans" cxnId="{8A676B42-019D-4E1B-B64F-8F29F606B22E}">
      <dgm:prSet/>
      <dgm:spPr/>
      <dgm:t>
        <a:bodyPr/>
        <a:lstStyle/>
        <a:p>
          <a:endParaRPr lang="en-US"/>
        </a:p>
      </dgm:t>
    </dgm:pt>
    <dgm:pt modelId="{D15CE8EE-AB1E-4437-9FAB-FA313F334306}" type="sibTrans" cxnId="{8A676B42-019D-4E1B-B64F-8F29F606B22E}">
      <dgm:prSet/>
      <dgm:spPr/>
      <dgm:t>
        <a:bodyPr/>
        <a:lstStyle/>
        <a:p>
          <a:endParaRPr lang="en-US"/>
        </a:p>
      </dgm:t>
    </dgm:pt>
    <dgm:pt modelId="{25684284-4686-479B-B77E-823AF4AA7144}">
      <dgm:prSet phldrT="[Text]"/>
      <dgm:spPr>
        <a:solidFill>
          <a:srgbClr val="00B0F0"/>
        </a:solidFill>
      </dgm:spPr>
      <dgm:t>
        <a:bodyPr/>
        <a:lstStyle/>
        <a:p>
          <a:r>
            <a:rPr lang="en-US" dirty="0" smtClean="0"/>
            <a:t>Authentication</a:t>
          </a:r>
          <a:endParaRPr lang="en-US" dirty="0"/>
        </a:p>
      </dgm:t>
    </dgm:pt>
    <dgm:pt modelId="{350C6FA3-E1F5-4EF4-A4F7-B296A2D3C1F0}" type="parTrans" cxnId="{5295102F-C9AF-4CAE-BAD8-74842598A487}">
      <dgm:prSet/>
      <dgm:spPr/>
      <dgm:t>
        <a:bodyPr/>
        <a:lstStyle/>
        <a:p>
          <a:endParaRPr lang="en-US"/>
        </a:p>
      </dgm:t>
    </dgm:pt>
    <dgm:pt modelId="{633C956C-7F96-423A-98B3-73793E5F1320}" type="sibTrans" cxnId="{5295102F-C9AF-4CAE-BAD8-74842598A487}">
      <dgm:prSet/>
      <dgm:spPr/>
      <dgm:t>
        <a:bodyPr/>
        <a:lstStyle/>
        <a:p>
          <a:endParaRPr lang="en-US"/>
        </a:p>
      </dgm:t>
    </dgm:pt>
    <dgm:pt modelId="{FA26F269-5B12-44F1-8593-2BE2F6B1036D}">
      <dgm:prSet phldrT="[Text]"/>
      <dgm:spPr>
        <a:solidFill>
          <a:srgbClr val="92D050"/>
        </a:solidFill>
      </dgm:spPr>
      <dgm:t>
        <a:bodyPr/>
        <a:lstStyle/>
        <a:p>
          <a:r>
            <a:rPr lang="en-US" dirty="0" smtClean="0"/>
            <a:t>Container</a:t>
          </a:r>
          <a:endParaRPr lang="en-US" dirty="0"/>
        </a:p>
      </dgm:t>
    </dgm:pt>
    <dgm:pt modelId="{068E304F-5610-4BB6-8687-D40543143E0F}" type="parTrans" cxnId="{CFEE66B3-10A5-4CA3-98C0-3C3CD5A966A3}">
      <dgm:prSet/>
      <dgm:spPr/>
      <dgm:t>
        <a:bodyPr/>
        <a:lstStyle/>
        <a:p>
          <a:endParaRPr lang="en-US"/>
        </a:p>
      </dgm:t>
    </dgm:pt>
    <dgm:pt modelId="{CC75EAA2-F288-41F5-B024-4D36A322AF16}" type="sibTrans" cxnId="{CFEE66B3-10A5-4CA3-98C0-3C3CD5A966A3}">
      <dgm:prSet/>
      <dgm:spPr/>
      <dgm:t>
        <a:bodyPr/>
        <a:lstStyle/>
        <a:p>
          <a:endParaRPr lang="en-US"/>
        </a:p>
      </dgm:t>
    </dgm:pt>
    <dgm:pt modelId="{9784D089-0996-438F-94A1-9A599B025E1B}" type="pres">
      <dgm:prSet presAssocID="{0F152C7C-0188-4F6B-B608-469709C5FAD1}" presName="compositeShape" presStyleCnt="0">
        <dgm:presLayoutVars>
          <dgm:chMax val="7"/>
          <dgm:dir/>
          <dgm:resizeHandles val="exact"/>
        </dgm:presLayoutVars>
      </dgm:prSet>
      <dgm:spPr/>
    </dgm:pt>
    <dgm:pt modelId="{AC7A4128-5D4D-4DB9-A262-245AB9E2107D}" type="pres">
      <dgm:prSet presAssocID="{0F152C7C-0188-4F6B-B608-469709C5FAD1}" presName="wedge1" presStyleLbl="node1" presStyleIdx="0" presStyleCnt="3"/>
      <dgm:spPr/>
      <dgm:t>
        <a:bodyPr/>
        <a:lstStyle/>
        <a:p>
          <a:endParaRPr lang="en-US"/>
        </a:p>
      </dgm:t>
    </dgm:pt>
    <dgm:pt modelId="{79BF45BA-06F9-427D-A2C9-CC89575E7458}" type="pres">
      <dgm:prSet presAssocID="{0F152C7C-0188-4F6B-B608-469709C5FAD1}" presName="dummy1a" presStyleCnt="0"/>
      <dgm:spPr/>
    </dgm:pt>
    <dgm:pt modelId="{1B803FA1-254D-4A46-8F7B-DA59DA0A5F3F}" type="pres">
      <dgm:prSet presAssocID="{0F152C7C-0188-4F6B-B608-469709C5FAD1}" presName="dummy1b" presStyleCnt="0"/>
      <dgm:spPr/>
    </dgm:pt>
    <dgm:pt modelId="{BAF63EE4-30A8-4076-9C33-FF9C698C5C37}" type="pres">
      <dgm:prSet presAssocID="{0F152C7C-0188-4F6B-B608-469709C5FAD1}" presName="wedge1Tx" presStyleLbl="node1" presStyleIdx="0" presStyleCnt="3">
        <dgm:presLayoutVars>
          <dgm:chMax val="0"/>
          <dgm:chPref val="0"/>
          <dgm:bulletEnabled val="1"/>
        </dgm:presLayoutVars>
      </dgm:prSet>
      <dgm:spPr/>
      <dgm:t>
        <a:bodyPr/>
        <a:lstStyle/>
        <a:p>
          <a:endParaRPr lang="en-US"/>
        </a:p>
      </dgm:t>
    </dgm:pt>
    <dgm:pt modelId="{55BDD541-5F93-44E4-B5B7-AB4A9D36C464}" type="pres">
      <dgm:prSet presAssocID="{0F152C7C-0188-4F6B-B608-469709C5FAD1}" presName="wedge2" presStyleLbl="node1" presStyleIdx="1" presStyleCnt="3"/>
      <dgm:spPr/>
      <dgm:t>
        <a:bodyPr/>
        <a:lstStyle/>
        <a:p>
          <a:endParaRPr lang="en-US"/>
        </a:p>
      </dgm:t>
    </dgm:pt>
    <dgm:pt modelId="{3BE134F0-7912-40DC-BB90-4D0216950FAC}" type="pres">
      <dgm:prSet presAssocID="{0F152C7C-0188-4F6B-B608-469709C5FAD1}" presName="dummy2a" presStyleCnt="0"/>
      <dgm:spPr/>
    </dgm:pt>
    <dgm:pt modelId="{B78C6812-CE4E-4B9A-9BF0-6820B11A4E3D}" type="pres">
      <dgm:prSet presAssocID="{0F152C7C-0188-4F6B-B608-469709C5FAD1}" presName="dummy2b" presStyleCnt="0"/>
      <dgm:spPr/>
    </dgm:pt>
    <dgm:pt modelId="{EB7A339E-1918-4AAB-AE70-5DCDF9D271E0}" type="pres">
      <dgm:prSet presAssocID="{0F152C7C-0188-4F6B-B608-469709C5FAD1}" presName="wedge2Tx" presStyleLbl="node1" presStyleIdx="1" presStyleCnt="3">
        <dgm:presLayoutVars>
          <dgm:chMax val="0"/>
          <dgm:chPref val="0"/>
          <dgm:bulletEnabled val="1"/>
        </dgm:presLayoutVars>
      </dgm:prSet>
      <dgm:spPr/>
      <dgm:t>
        <a:bodyPr/>
        <a:lstStyle/>
        <a:p>
          <a:endParaRPr lang="en-US"/>
        </a:p>
      </dgm:t>
    </dgm:pt>
    <dgm:pt modelId="{25CF1055-E829-4A53-8032-75CB2D755BA8}" type="pres">
      <dgm:prSet presAssocID="{0F152C7C-0188-4F6B-B608-469709C5FAD1}" presName="wedge3" presStyleLbl="node1" presStyleIdx="2" presStyleCnt="3"/>
      <dgm:spPr/>
      <dgm:t>
        <a:bodyPr/>
        <a:lstStyle/>
        <a:p>
          <a:endParaRPr lang="en-US"/>
        </a:p>
      </dgm:t>
    </dgm:pt>
    <dgm:pt modelId="{2208066E-F0F9-442C-9BA0-5C42AD86C8E1}" type="pres">
      <dgm:prSet presAssocID="{0F152C7C-0188-4F6B-B608-469709C5FAD1}" presName="dummy3a" presStyleCnt="0"/>
      <dgm:spPr/>
    </dgm:pt>
    <dgm:pt modelId="{B6E22190-DC1E-44BC-B12B-2D6426A98D00}" type="pres">
      <dgm:prSet presAssocID="{0F152C7C-0188-4F6B-B608-469709C5FAD1}" presName="dummy3b" presStyleCnt="0"/>
      <dgm:spPr/>
    </dgm:pt>
    <dgm:pt modelId="{826A1385-AF46-4339-BBDC-0E54219E4066}" type="pres">
      <dgm:prSet presAssocID="{0F152C7C-0188-4F6B-B608-469709C5FAD1}" presName="wedge3Tx" presStyleLbl="node1" presStyleIdx="2" presStyleCnt="3">
        <dgm:presLayoutVars>
          <dgm:chMax val="0"/>
          <dgm:chPref val="0"/>
          <dgm:bulletEnabled val="1"/>
        </dgm:presLayoutVars>
      </dgm:prSet>
      <dgm:spPr/>
      <dgm:t>
        <a:bodyPr/>
        <a:lstStyle/>
        <a:p>
          <a:endParaRPr lang="en-US"/>
        </a:p>
      </dgm:t>
    </dgm:pt>
    <dgm:pt modelId="{22CD3973-6C0C-44A6-A796-69AEF6CC16A0}" type="pres">
      <dgm:prSet presAssocID="{D15CE8EE-AB1E-4437-9FAB-FA313F334306}" presName="arrowWedge1" presStyleLbl="fgSibTrans2D1" presStyleIdx="0" presStyleCnt="3"/>
      <dgm:spPr>
        <a:solidFill>
          <a:srgbClr val="C00000"/>
        </a:solidFill>
        <a:ln>
          <a:solidFill>
            <a:srgbClr val="C00000"/>
          </a:solidFill>
        </a:ln>
        <a:sp3d prstMaterial="matte">
          <a:bevelT w="152400" h="50800" prst="softRound"/>
        </a:sp3d>
      </dgm:spPr>
    </dgm:pt>
    <dgm:pt modelId="{86EAA9FD-1EC4-4442-844F-3B1E15DFF7A1}" type="pres">
      <dgm:prSet presAssocID="{633C956C-7F96-423A-98B3-73793E5F1320}" presName="arrowWedge2" presStyleLbl="fgSibTrans2D1" presStyleIdx="1" presStyleCnt="3"/>
      <dgm:spPr>
        <a:solidFill>
          <a:srgbClr val="C00000"/>
        </a:solidFill>
        <a:ln>
          <a:solidFill>
            <a:srgbClr val="C00000"/>
          </a:solidFill>
        </a:ln>
        <a:sp3d prstMaterial="matte">
          <a:bevelT w="152400" h="50800" prst="softRound"/>
        </a:sp3d>
      </dgm:spPr>
    </dgm:pt>
    <dgm:pt modelId="{23F84826-663E-42B0-B922-0D87C924B6E8}" type="pres">
      <dgm:prSet presAssocID="{CC75EAA2-F288-41F5-B024-4D36A322AF16}" presName="arrowWedge3" presStyleLbl="fgSibTrans2D1" presStyleIdx="2" presStyleCnt="3"/>
      <dgm:spPr>
        <a:solidFill>
          <a:srgbClr val="C00000"/>
        </a:solidFill>
        <a:ln>
          <a:solidFill>
            <a:srgbClr val="C00000"/>
          </a:solidFill>
        </a:ln>
        <a:sp3d prstMaterial="matte">
          <a:bevelT w="152400" h="50800" prst="softRound"/>
        </a:sp3d>
      </dgm:spPr>
    </dgm:pt>
  </dgm:ptLst>
  <dgm:cxnLst>
    <dgm:cxn modelId="{CFEE66B3-10A5-4CA3-98C0-3C3CD5A966A3}" srcId="{0F152C7C-0188-4F6B-B608-469709C5FAD1}" destId="{FA26F269-5B12-44F1-8593-2BE2F6B1036D}" srcOrd="2" destOrd="0" parTransId="{068E304F-5610-4BB6-8687-D40543143E0F}" sibTransId="{CC75EAA2-F288-41F5-B024-4D36A322AF16}"/>
    <dgm:cxn modelId="{412B62F6-EE3B-4CE7-A106-23FF0611287B}" type="presOf" srcId="{0F152C7C-0188-4F6B-B608-469709C5FAD1}" destId="{9784D089-0996-438F-94A1-9A599B025E1B}" srcOrd="0" destOrd="0" presId="urn:microsoft.com/office/officeart/2005/8/layout/cycle8"/>
    <dgm:cxn modelId="{435AC9F9-D596-406B-B22E-C45201F329E5}" type="presOf" srcId="{25684284-4686-479B-B77E-823AF4AA7144}" destId="{EB7A339E-1918-4AAB-AE70-5DCDF9D271E0}" srcOrd="1" destOrd="0" presId="urn:microsoft.com/office/officeart/2005/8/layout/cycle8"/>
    <dgm:cxn modelId="{8A676B42-019D-4E1B-B64F-8F29F606B22E}" srcId="{0F152C7C-0188-4F6B-B608-469709C5FAD1}" destId="{951FFE6B-5F6E-40F2-A132-32489D0A0034}" srcOrd="0" destOrd="0" parTransId="{68780AB4-98C5-4E39-AFFC-665833C18FB6}" sibTransId="{D15CE8EE-AB1E-4437-9FAB-FA313F334306}"/>
    <dgm:cxn modelId="{4ABF9F52-9DAB-48FA-BED1-38A1CE786DF5}" type="presOf" srcId="{FA26F269-5B12-44F1-8593-2BE2F6B1036D}" destId="{826A1385-AF46-4339-BBDC-0E54219E4066}" srcOrd="1" destOrd="0" presId="urn:microsoft.com/office/officeart/2005/8/layout/cycle8"/>
    <dgm:cxn modelId="{E4C4696F-8496-468F-AF27-AED43205B742}" type="presOf" srcId="{951FFE6B-5F6E-40F2-A132-32489D0A0034}" destId="{AC7A4128-5D4D-4DB9-A262-245AB9E2107D}" srcOrd="0" destOrd="0" presId="urn:microsoft.com/office/officeart/2005/8/layout/cycle8"/>
    <dgm:cxn modelId="{36966039-5C13-42F9-95D6-A2F7802A1201}" type="presOf" srcId="{951FFE6B-5F6E-40F2-A132-32489D0A0034}" destId="{BAF63EE4-30A8-4076-9C33-FF9C698C5C37}" srcOrd="1" destOrd="0" presId="urn:microsoft.com/office/officeart/2005/8/layout/cycle8"/>
    <dgm:cxn modelId="{CF04C7B5-E7D9-4276-A373-5426F72D95A1}" type="presOf" srcId="{25684284-4686-479B-B77E-823AF4AA7144}" destId="{55BDD541-5F93-44E4-B5B7-AB4A9D36C464}" srcOrd="0" destOrd="0" presId="urn:microsoft.com/office/officeart/2005/8/layout/cycle8"/>
    <dgm:cxn modelId="{669CA6B2-99DA-462C-A372-FDB10416B806}" type="presOf" srcId="{FA26F269-5B12-44F1-8593-2BE2F6B1036D}" destId="{25CF1055-E829-4A53-8032-75CB2D755BA8}" srcOrd="0" destOrd="0" presId="urn:microsoft.com/office/officeart/2005/8/layout/cycle8"/>
    <dgm:cxn modelId="{5295102F-C9AF-4CAE-BAD8-74842598A487}" srcId="{0F152C7C-0188-4F6B-B608-469709C5FAD1}" destId="{25684284-4686-479B-B77E-823AF4AA7144}" srcOrd="1" destOrd="0" parTransId="{350C6FA3-E1F5-4EF4-A4F7-B296A2D3C1F0}" sibTransId="{633C956C-7F96-423A-98B3-73793E5F1320}"/>
    <dgm:cxn modelId="{2254725C-23D8-43C8-8C1D-655114018EEF}" type="presParOf" srcId="{9784D089-0996-438F-94A1-9A599B025E1B}" destId="{AC7A4128-5D4D-4DB9-A262-245AB9E2107D}" srcOrd="0" destOrd="0" presId="urn:microsoft.com/office/officeart/2005/8/layout/cycle8"/>
    <dgm:cxn modelId="{F9F862E5-3587-40B0-9BE3-10C93768563D}" type="presParOf" srcId="{9784D089-0996-438F-94A1-9A599B025E1B}" destId="{79BF45BA-06F9-427D-A2C9-CC89575E7458}" srcOrd="1" destOrd="0" presId="urn:microsoft.com/office/officeart/2005/8/layout/cycle8"/>
    <dgm:cxn modelId="{ECC14B9F-2167-4BF8-A022-DA7654466997}" type="presParOf" srcId="{9784D089-0996-438F-94A1-9A599B025E1B}" destId="{1B803FA1-254D-4A46-8F7B-DA59DA0A5F3F}" srcOrd="2" destOrd="0" presId="urn:microsoft.com/office/officeart/2005/8/layout/cycle8"/>
    <dgm:cxn modelId="{EF5BFB27-0530-48E4-A7D0-F23CF6C3F30B}" type="presParOf" srcId="{9784D089-0996-438F-94A1-9A599B025E1B}" destId="{BAF63EE4-30A8-4076-9C33-FF9C698C5C37}" srcOrd="3" destOrd="0" presId="urn:microsoft.com/office/officeart/2005/8/layout/cycle8"/>
    <dgm:cxn modelId="{1B5844D3-61E1-43B8-BE56-85B93BCCCF36}" type="presParOf" srcId="{9784D089-0996-438F-94A1-9A599B025E1B}" destId="{55BDD541-5F93-44E4-B5B7-AB4A9D36C464}" srcOrd="4" destOrd="0" presId="urn:microsoft.com/office/officeart/2005/8/layout/cycle8"/>
    <dgm:cxn modelId="{3F1C9A66-790E-4C2F-8038-5E8CE010B1C9}" type="presParOf" srcId="{9784D089-0996-438F-94A1-9A599B025E1B}" destId="{3BE134F0-7912-40DC-BB90-4D0216950FAC}" srcOrd="5" destOrd="0" presId="urn:microsoft.com/office/officeart/2005/8/layout/cycle8"/>
    <dgm:cxn modelId="{287C0313-02AA-4DB1-9B32-71FB07EC23FE}" type="presParOf" srcId="{9784D089-0996-438F-94A1-9A599B025E1B}" destId="{B78C6812-CE4E-4B9A-9BF0-6820B11A4E3D}" srcOrd="6" destOrd="0" presId="urn:microsoft.com/office/officeart/2005/8/layout/cycle8"/>
    <dgm:cxn modelId="{6B1CDD03-B1C2-40C8-8B44-0A39B205FCF8}" type="presParOf" srcId="{9784D089-0996-438F-94A1-9A599B025E1B}" destId="{EB7A339E-1918-4AAB-AE70-5DCDF9D271E0}" srcOrd="7" destOrd="0" presId="urn:microsoft.com/office/officeart/2005/8/layout/cycle8"/>
    <dgm:cxn modelId="{9D5B62DE-694F-4A40-9331-DE63F73DB12A}" type="presParOf" srcId="{9784D089-0996-438F-94A1-9A599B025E1B}" destId="{25CF1055-E829-4A53-8032-75CB2D755BA8}" srcOrd="8" destOrd="0" presId="urn:microsoft.com/office/officeart/2005/8/layout/cycle8"/>
    <dgm:cxn modelId="{013ACE36-2155-4983-B020-B4D0C52BEC97}" type="presParOf" srcId="{9784D089-0996-438F-94A1-9A599B025E1B}" destId="{2208066E-F0F9-442C-9BA0-5C42AD86C8E1}" srcOrd="9" destOrd="0" presId="urn:microsoft.com/office/officeart/2005/8/layout/cycle8"/>
    <dgm:cxn modelId="{4BE16E06-9B91-4A30-8AE2-8C329CE00624}" type="presParOf" srcId="{9784D089-0996-438F-94A1-9A599B025E1B}" destId="{B6E22190-DC1E-44BC-B12B-2D6426A98D00}" srcOrd="10" destOrd="0" presId="urn:microsoft.com/office/officeart/2005/8/layout/cycle8"/>
    <dgm:cxn modelId="{6BA0CF74-64B0-4509-A4FC-459EE4616A8B}" type="presParOf" srcId="{9784D089-0996-438F-94A1-9A599B025E1B}" destId="{826A1385-AF46-4339-BBDC-0E54219E4066}" srcOrd="11" destOrd="0" presId="urn:microsoft.com/office/officeart/2005/8/layout/cycle8"/>
    <dgm:cxn modelId="{4D6C9943-7417-4B6C-9818-3719647F83F3}" type="presParOf" srcId="{9784D089-0996-438F-94A1-9A599B025E1B}" destId="{22CD3973-6C0C-44A6-A796-69AEF6CC16A0}" srcOrd="12" destOrd="0" presId="urn:microsoft.com/office/officeart/2005/8/layout/cycle8"/>
    <dgm:cxn modelId="{67CF4754-B8A0-41F1-A53C-F9B63DD1D4D4}" type="presParOf" srcId="{9784D089-0996-438F-94A1-9A599B025E1B}" destId="{86EAA9FD-1EC4-4442-844F-3B1E15DFF7A1}" srcOrd="13" destOrd="0" presId="urn:microsoft.com/office/officeart/2005/8/layout/cycle8"/>
    <dgm:cxn modelId="{A867F92B-DD4F-4778-B2CA-4A87246A9784}" type="presParOf" srcId="{9784D089-0996-438F-94A1-9A599B025E1B}" destId="{23F84826-663E-42B0-B922-0D87C924B6E8}"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A4128-5D4D-4DB9-A262-245AB9E2107D}">
      <dsp:nvSpPr>
        <dsp:cNvPr id="0" name=""/>
        <dsp:cNvSpPr/>
      </dsp:nvSpPr>
      <dsp:spPr>
        <a:xfrm>
          <a:off x="1161837" y="217447"/>
          <a:ext cx="2810088" cy="2810088"/>
        </a:xfrm>
        <a:prstGeom prst="pie">
          <a:avLst>
            <a:gd name="adj1" fmla="val 16200000"/>
            <a:gd name="adj2" fmla="val 1800000"/>
          </a:avLst>
        </a:prstGeom>
        <a:solidFill>
          <a:schemeClr val="accent6">
            <a:lumMod val="40000"/>
            <a:lumOff val="60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sp3d extrusionH="28000" prstMaterial="matte"/>
        </a:bodyPr>
        <a:lstStyle/>
        <a:p>
          <a:pPr lvl="0" algn="ctr" defTabSz="1066800">
            <a:lnSpc>
              <a:spcPct val="90000"/>
            </a:lnSpc>
            <a:spcBef>
              <a:spcPct val="0"/>
            </a:spcBef>
            <a:spcAft>
              <a:spcPct val="35000"/>
            </a:spcAft>
          </a:pPr>
          <a:r>
            <a:rPr lang="en-US" sz="2400" kern="1200" dirty="0" smtClean="0"/>
            <a:t>Seal</a:t>
          </a:r>
          <a:endParaRPr lang="en-US" sz="2400" kern="1200" dirty="0"/>
        </a:p>
      </dsp:txBody>
      <dsp:txXfrm>
        <a:off x="2642821" y="812918"/>
        <a:ext cx="1003603" cy="836336"/>
      </dsp:txXfrm>
    </dsp:sp>
    <dsp:sp modelId="{55BDD541-5F93-44E4-B5B7-AB4A9D36C464}">
      <dsp:nvSpPr>
        <dsp:cNvPr id="0" name=""/>
        <dsp:cNvSpPr/>
      </dsp:nvSpPr>
      <dsp:spPr>
        <a:xfrm>
          <a:off x="1103963" y="317807"/>
          <a:ext cx="2810088" cy="2810088"/>
        </a:xfrm>
        <a:prstGeom prst="pie">
          <a:avLst>
            <a:gd name="adj1" fmla="val 1800000"/>
            <a:gd name="adj2" fmla="val 9000000"/>
          </a:avLst>
        </a:prstGeom>
        <a:solidFill>
          <a:srgbClr val="00B0F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sp3d extrusionH="28000" prstMaterial="matte"/>
        </a:bodyPr>
        <a:lstStyle/>
        <a:p>
          <a:pPr lvl="0" algn="ctr" defTabSz="1066800">
            <a:lnSpc>
              <a:spcPct val="90000"/>
            </a:lnSpc>
            <a:spcBef>
              <a:spcPct val="0"/>
            </a:spcBef>
            <a:spcAft>
              <a:spcPct val="35000"/>
            </a:spcAft>
          </a:pPr>
          <a:r>
            <a:rPr lang="en-US" sz="2400" kern="1200" dirty="0" smtClean="0"/>
            <a:t>Authentication</a:t>
          </a:r>
          <a:endParaRPr lang="en-US" sz="2400" kern="1200" dirty="0"/>
        </a:p>
      </dsp:txBody>
      <dsp:txXfrm>
        <a:off x="1773032" y="2141020"/>
        <a:ext cx="1505404" cy="735975"/>
      </dsp:txXfrm>
    </dsp:sp>
    <dsp:sp modelId="{25CF1055-E829-4A53-8032-75CB2D755BA8}">
      <dsp:nvSpPr>
        <dsp:cNvPr id="0" name=""/>
        <dsp:cNvSpPr/>
      </dsp:nvSpPr>
      <dsp:spPr>
        <a:xfrm>
          <a:off x="1046089" y="217447"/>
          <a:ext cx="2810088" cy="2810088"/>
        </a:xfrm>
        <a:prstGeom prst="pie">
          <a:avLst>
            <a:gd name="adj1" fmla="val 9000000"/>
            <a:gd name="adj2" fmla="val 16200000"/>
          </a:avLst>
        </a:prstGeom>
        <a:solidFill>
          <a:srgbClr val="92D05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sp3d extrusionH="28000" prstMaterial="matte"/>
        </a:bodyPr>
        <a:lstStyle/>
        <a:p>
          <a:pPr lvl="0" algn="ctr" defTabSz="1066800">
            <a:lnSpc>
              <a:spcPct val="90000"/>
            </a:lnSpc>
            <a:spcBef>
              <a:spcPct val="0"/>
            </a:spcBef>
            <a:spcAft>
              <a:spcPct val="35000"/>
            </a:spcAft>
          </a:pPr>
          <a:r>
            <a:rPr lang="en-US" sz="2400" kern="1200" dirty="0" smtClean="0"/>
            <a:t>Container</a:t>
          </a:r>
          <a:endParaRPr lang="en-US" sz="2400" kern="1200" dirty="0"/>
        </a:p>
      </dsp:txBody>
      <dsp:txXfrm>
        <a:off x="1371591" y="812918"/>
        <a:ext cx="1003603" cy="836336"/>
      </dsp:txXfrm>
    </dsp:sp>
    <dsp:sp modelId="{22CD3973-6C0C-44A6-A796-69AEF6CC16A0}">
      <dsp:nvSpPr>
        <dsp:cNvPr id="0" name=""/>
        <dsp:cNvSpPr/>
      </dsp:nvSpPr>
      <dsp:spPr>
        <a:xfrm>
          <a:off x="988112" y="43489"/>
          <a:ext cx="3158004" cy="3158004"/>
        </a:xfrm>
        <a:prstGeom prst="circularArrow">
          <a:avLst>
            <a:gd name="adj1" fmla="val 5085"/>
            <a:gd name="adj2" fmla="val 327528"/>
            <a:gd name="adj3" fmla="val 1472472"/>
            <a:gd name="adj4" fmla="val 16199432"/>
            <a:gd name="adj5" fmla="val 5932"/>
          </a:avLst>
        </a:prstGeom>
        <a:solidFill>
          <a:srgbClr val="C00000"/>
        </a:solidFill>
        <a:ln>
          <a:solidFill>
            <a:srgbClr val="C00000"/>
          </a:solidFill>
        </a:ln>
        <a:effectLst>
          <a:outerShdw blurRad="40000" dist="23000" dir="5400000" rotWithShape="0">
            <a:srgbClr val="000000">
              <a:alpha val="35000"/>
            </a:srgbClr>
          </a:outerShdw>
        </a:effectLst>
        <a:sp3d prstMaterial="matte">
          <a:bevelT w="152400" h="50800" prst="softRound"/>
        </a:sp3d>
      </dsp:spPr>
      <dsp:style>
        <a:lnRef idx="0">
          <a:scrgbClr r="0" g="0" b="0"/>
        </a:lnRef>
        <a:fillRef idx="1">
          <a:scrgbClr r="0" g="0" b="0"/>
        </a:fillRef>
        <a:effectRef idx="2">
          <a:scrgbClr r="0" g="0" b="0"/>
        </a:effectRef>
        <a:fontRef idx="minor">
          <a:schemeClr val="lt1"/>
        </a:fontRef>
      </dsp:style>
    </dsp:sp>
    <dsp:sp modelId="{86EAA9FD-1EC4-4442-844F-3B1E15DFF7A1}">
      <dsp:nvSpPr>
        <dsp:cNvPr id="0" name=""/>
        <dsp:cNvSpPr/>
      </dsp:nvSpPr>
      <dsp:spPr>
        <a:xfrm>
          <a:off x="930005" y="143672"/>
          <a:ext cx="3158004" cy="3158004"/>
        </a:xfrm>
        <a:prstGeom prst="circularArrow">
          <a:avLst>
            <a:gd name="adj1" fmla="val 5085"/>
            <a:gd name="adj2" fmla="val 327528"/>
            <a:gd name="adj3" fmla="val 8671970"/>
            <a:gd name="adj4" fmla="val 1800502"/>
            <a:gd name="adj5" fmla="val 5932"/>
          </a:avLst>
        </a:prstGeom>
        <a:solidFill>
          <a:srgbClr val="C00000"/>
        </a:solidFill>
        <a:ln>
          <a:solidFill>
            <a:srgbClr val="C00000"/>
          </a:solidFill>
        </a:ln>
        <a:effectLst>
          <a:outerShdw blurRad="40000" dist="23000" dir="5400000" rotWithShape="0">
            <a:srgbClr val="000000">
              <a:alpha val="35000"/>
            </a:srgbClr>
          </a:outerShdw>
        </a:effectLst>
        <a:sp3d prstMaterial="matte">
          <a:bevelT w="152400" h="50800" prst="softRound"/>
        </a:sp3d>
      </dsp:spPr>
      <dsp:style>
        <a:lnRef idx="0">
          <a:scrgbClr r="0" g="0" b="0"/>
        </a:lnRef>
        <a:fillRef idx="1">
          <a:scrgbClr r="0" g="0" b="0"/>
        </a:fillRef>
        <a:effectRef idx="2">
          <a:scrgbClr r="0" g="0" b="0"/>
        </a:effectRef>
        <a:fontRef idx="minor">
          <a:schemeClr val="lt1"/>
        </a:fontRef>
      </dsp:style>
    </dsp:sp>
    <dsp:sp modelId="{23F84826-663E-42B0-B922-0D87C924B6E8}">
      <dsp:nvSpPr>
        <dsp:cNvPr id="0" name=""/>
        <dsp:cNvSpPr/>
      </dsp:nvSpPr>
      <dsp:spPr>
        <a:xfrm>
          <a:off x="871899" y="43489"/>
          <a:ext cx="3158004" cy="3158004"/>
        </a:xfrm>
        <a:prstGeom prst="circularArrow">
          <a:avLst>
            <a:gd name="adj1" fmla="val 5085"/>
            <a:gd name="adj2" fmla="val 327528"/>
            <a:gd name="adj3" fmla="val 15873039"/>
            <a:gd name="adj4" fmla="val 9000000"/>
            <a:gd name="adj5" fmla="val 5932"/>
          </a:avLst>
        </a:prstGeom>
        <a:solidFill>
          <a:srgbClr val="C00000"/>
        </a:solidFill>
        <a:ln>
          <a:solidFill>
            <a:srgbClr val="C00000"/>
          </a:solidFill>
        </a:ln>
        <a:effectLst>
          <a:outerShdw blurRad="40000" dist="23000" dir="5400000" rotWithShape="0">
            <a:srgbClr val="000000">
              <a:alpha val="35000"/>
            </a:srgbClr>
          </a:outerShdw>
        </a:effectLst>
        <a:sp3d prstMaterial="matte">
          <a:bevelT w="152400" h="50800" prst="softRound"/>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161" cy="464180"/>
          </a:xfrm>
          <a:prstGeom prst="rect">
            <a:avLst/>
          </a:prstGeom>
          <a:noFill/>
          <a:ln w="9525">
            <a:noFill/>
            <a:miter lim="800000"/>
            <a:headEnd/>
            <a:tailEnd/>
          </a:ln>
          <a:effectLst/>
        </p:spPr>
        <p:txBody>
          <a:bodyPr vert="horz" wrap="square" lIns="93170" tIns="46585" rIns="93170" bIns="46585" numCol="1" anchor="t" anchorCtr="0" compatLnSpc="1">
            <a:prstTxWarp prst="textNoShape">
              <a:avLst/>
            </a:prstTxWarp>
          </a:bodyPr>
          <a:lstStyle>
            <a:lvl1pPr defTabSz="932610">
              <a:defRPr>
                <a:latin typeface="Arial" charset="0"/>
              </a:defRPr>
            </a:lvl1pPr>
          </a:lstStyle>
          <a:p>
            <a:pPr>
              <a:defRPr/>
            </a:pPr>
            <a:endParaRPr lang="en-US" dirty="0"/>
          </a:p>
        </p:txBody>
      </p:sp>
      <p:sp>
        <p:nvSpPr>
          <p:cNvPr id="49155" name="Rectangle 3"/>
          <p:cNvSpPr>
            <a:spLocks noGrp="1" noChangeArrowheads="1"/>
          </p:cNvSpPr>
          <p:nvPr>
            <p:ph type="dt" sz="quarter" idx="1"/>
          </p:nvPr>
        </p:nvSpPr>
        <p:spPr bwMode="auto">
          <a:xfrm>
            <a:off x="3970634" y="0"/>
            <a:ext cx="3038161" cy="464180"/>
          </a:xfrm>
          <a:prstGeom prst="rect">
            <a:avLst/>
          </a:prstGeom>
          <a:noFill/>
          <a:ln w="9525">
            <a:noFill/>
            <a:miter lim="800000"/>
            <a:headEnd/>
            <a:tailEnd/>
          </a:ln>
          <a:effectLst/>
        </p:spPr>
        <p:txBody>
          <a:bodyPr vert="horz" wrap="square" lIns="93170" tIns="46585" rIns="93170" bIns="46585" numCol="1" anchor="t" anchorCtr="0" compatLnSpc="1">
            <a:prstTxWarp prst="textNoShape">
              <a:avLst/>
            </a:prstTxWarp>
          </a:bodyPr>
          <a:lstStyle>
            <a:lvl1pPr algn="r" defTabSz="932610">
              <a:defRPr>
                <a:latin typeface="Arial" charset="0"/>
              </a:defRPr>
            </a:lvl1pPr>
          </a:lstStyle>
          <a:p>
            <a:pPr>
              <a:defRPr/>
            </a:pPr>
            <a:endParaRPr lang="en-US" dirty="0"/>
          </a:p>
        </p:txBody>
      </p:sp>
      <p:sp>
        <p:nvSpPr>
          <p:cNvPr id="49156" name="Rectangle 4"/>
          <p:cNvSpPr>
            <a:spLocks noGrp="1" noChangeArrowheads="1"/>
          </p:cNvSpPr>
          <p:nvPr>
            <p:ph type="ftr" sz="quarter" idx="2"/>
          </p:nvPr>
        </p:nvSpPr>
        <p:spPr bwMode="auto">
          <a:xfrm>
            <a:off x="0" y="8830621"/>
            <a:ext cx="3038161" cy="464180"/>
          </a:xfrm>
          <a:prstGeom prst="rect">
            <a:avLst/>
          </a:prstGeom>
          <a:noFill/>
          <a:ln w="9525">
            <a:noFill/>
            <a:miter lim="800000"/>
            <a:headEnd/>
            <a:tailEnd/>
          </a:ln>
          <a:effectLst/>
        </p:spPr>
        <p:txBody>
          <a:bodyPr vert="horz" wrap="square" lIns="93170" tIns="46585" rIns="93170" bIns="46585" numCol="1" anchor="b" anchorCtr="0" compatLnSpc="1">
            <a:prstTxWarp prst="textNoShape">
              <a:avLst/>
            </a:prstTxWarp>
          </a:bodyPr>
          <a:lstStyle>
            <a:lvl1pPr defTabSz="932610">
              <a:defRPr>
                <a:latin typeface="Arial" charset="0"/>
              </a:defRPr>
            </a:lvl1pPr>
          </a:lstStyle>
          <a:p>
            <a:pPr>
              <a:defRPr/>
            </a:pPr>
            <a:endParaRPr lang="en-US" dirty="0"/>
          </a:p>
        </p:txBody>
      </p:sp>
      <p:sp>
        <p:nvSpPr>
          <p:cNvPr id="49157" name="Rectangle 5"/>
          <p:cNvSpPr>
            <a:spLocks noGrp="1" noChangeArrowheads="1"/>
          </p:cNvSpPr>
          <p:nvPr>
            <p:ph type="sldNum" sz="quarter" idx="3"/>
          </p:nvPr>
        </p:nvSpPr>
        <p:spPr bwMode="auto">
          <a:xfrm>
            <a:off x="3970634" y="8830621"/>
            <a:ext cx="3038161" cy="464180"/>
          </a:xfrm>
          <a:prstGeom prst="rect">
            <a:avLst/>
          </a:prstGeom>
          <a:noFill/>
          <a:ln w="9525">
            <a:noFill/>
            <a:miter lim="800000"/>
            <a:headEnd/>
            <a:tailEnd/>
          </a:ln>
          <a:effectLst/>
        </p:spPr>
        <p:txBody>
          <a:bodyPr vert="horz" wrap="square" lIns="93170" tIns="46585" rIns="93170" bIns="46585" numCol="1" anchor="b" anchorCtr="0" compatLnSpc="1">
            <a:prstTxWarp prst="textNoShape">
              <a:avLst/>
            </a:prstTxWarp>
          </a:bodyPr>
          <a:lstStyle>
            <a:lvl1pPr algn="r" defTabSz="932610">
              <a:defRPr>
                <a:latin typeface="Arial" charset="0"/>
              </a:defRPr>
            </a:lvl1pPr>
          </a:lstStyle>
          <a:p>
            <a:pPr>
              <a:defRPr/>
            </a:pPr>
            <a:fld id="{5F66F7BB-5AB1-4BEA-B16A-B42C0CF69B61}" type="slidenum">
              <a:rPr lang="en-US"/>
              <a:pPr>
                <a:defRPr/>
              </a:pPr>
              <a:t>‹#›</a:t>
            </a:fld>
            <a:endParaRPr lang="en-US" dirty="0"/>
          </a:p>
        </p:txBody>
      </p:sp>
    </p:spTree>
    <p:extLst>
      <p:ext uri="{BB962C8B-B14F-4D97-AF65-F5344CB8AC3E}">
        <p14:creationId xmlns:p14="http://schemas.microsoft.com/office/powerpoint/2010/main" val="13709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161" cy="464180"/>
          </a:xfrm>
          <a:prstGeom prst="rect">
            <a:avLst/>
          </a:prstGeom>
          <a:noFill/>
          <a:ln w="9525">
            <a:noFill/>
            <a:miter lim="800000"/>
            <a:headEnd/>
            <a:tailEnd/>
          </a:ln>
          <a:effectLst/>
        </p:spPr>
        <p:txBody>
          <a:bodyPr vert="horz" wrap="square" lIns="93170" tIns="46585" rIns="93170" bIns="46585" numCol="1" anchor="t" anchorCtr="0" compatLnSpc="1">
            <a:prstTxWarp prst="textNoShape">
              <a:avLst/>
            </a:prstTxWarp>
          </a:bodyPr>
          <a:lstStyle>
            <a:lvl1pPr defTabSz="932610">
              <a:defRPr>
                <a:latin typeface="Arial" charset="0"/>
              </a:defRPr>
            </a:lvl1pPr>
          </a:lstStyle>
          <a:p>
            <a:pPr>
              <a:defRPr/>
            </a:pPr>
            <a:endParaRPr lang="en-US" dirty="0"/>
          </a:p>
        </p:txBody>
      </p:sp>
      <p:sp>
        <p:nvSpPr>
          <p:cNvPr id="35843" name="Rectangle 3"/>
          <p:cNvSpPr>
            <a:spLocks noGrp="1" noChangeArrowheads="1"/>
          </p:cNvSpPr>
          <p:nvPr>
            <p:ph type="dt" idx="1"/>
          </p:nvPr>
        </p:nvSpPr>
        <p:spPr bwMode="auto">
          <a:xfrm>
            <a:off x="3970634" y="0"/>
            <a:ext cx="3038161" cy="464180"/>
          </a:xfrm>
          <a:prstGeom prst="rect">
            <a:avLst/>
          </a:prstGeom>
          <a:noFill/>
          <a:ln w="9525">
            <a:noFill/>
            <a:miter lim="800000"/>
            <a:headEnd/>
            <a:tailEnd/>
          </a:ln>
          <a:effectLst/>
        </p:spPr>
        <p:txBody>
          <a:bodyPr vert="horz" wrap="square" lIns="93170" tIns="46585" rIns="93170" bIns="46585" numCol="1" anchor="t" anchorCtr="0" compatLnSpc="1">
            <a:prstTxWarp prst="textNoShape">
              <a:avLst/>
            </a:prstTxWarp>
          </a:bodyPr>
          <a:lstStyle>
            <a:lvl1pPr algn="r" defTabSz="932610">
              <a:defRPr>
                <a:latin typeface="Arial" charset="0"/>
              </a:defRPr>
            </a:lvl1pPr>
          </a:lstStyle>
          <a:p>
            <a:pPr>
              <a:defRPr/>
            </a:pPr>
            <a:endParaRPr lang="en-US" dirty="0"/>
          </a:p>
        </p:txBody>
      </p:sp>
      <p:sp>
        <p:nvSpPr>
          <p:cNvPr id="45060" name="Rectangle 4"/>
          <p:cNvSpPr>
            <a:spLocks noGrp="1" noRot="1" noChangeAspect="1" noChangeArrowheads="1" noTextEdit="1"/>
          </p:cNvSpPr>
          <p:nvPr>
            <p:ph type="sldImg" idx="2"/>
          </p:nvPr>
        </p:nvSpPr>
        <p:spPr bwMode="auto">
          <a:xfrm>
            <a:off x="1182688" y="698500"/>
            <a:ext cx="4648200" cy="3486150"/>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362" y="4416111"/>
            <a:ext cx="5607678" cy="4182419"/>
          </a:xfrm>
          <a:prstGeom prst="rect">
            <a:avLst/>
          </a:prstGeom>
          <a:noFill/>
          <a:ln w="9525">
            <a:noFill/>
            <a:miter lim="800000"/>
            <a:headEnd/>
            <a:tailEnd/>
          </a:ln>
          <a:effectLst/>
        </p:spPr>
        <p:txBody>
          <a:bodyPr vert="horz" wrap="square" lIns="93170" tIns="46585" rIns="93170" bIns="4658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5846" name="Rectangle 6"/>
          <p:cNvSpPr>
            <a:spLocks noGrp="1" noChangeArrowheads="1"/>
          </p:cNvSpPr>
          <p:nvPr>
            <p:ph type="ftr" sz="quarter" idx="4"/>
          </p:nvPr>
        </p:nvSpPr>
        <p:spPr bwMode="auto">
          <a:xfrm>
            <a:off x="0" y="8830621"/>
            <a:ext cx="3038161" cy="464180"/>
          </a:xfrm>
          <a:prstGeom prst="rect">
            <a:avLst/>
          </a:prstGeom>
          <a:noFill/>
          <a:ln w="9525">
            <a:noFill/>
            <a:miter lim="800000"/>
            <a:headEnd/>
            <a:tailEnd/>
          </a:ln>
          <a:effectLst/>
        </p:spPr>
        <p:txBody>
          <a:bodyPr vert="horz" wrap="square" lIns="93170" tIns="46585" rIns="93170" bIns="46585" numCol="1" anchor="b" anchorCtr="0" compatLnSpc="1">
            <a:prstTxWarp prst="textNoShape">
              <a:avLst/>
            </a:prstTxWarp>
          </a:bodyPr>
          <a:lstStyle>
            <a:lvl1pPr defTabSz="932610">
              <a:defRPr>
                <a:latin typeface="Arial" charset="0"/>
              </a:defRPr>
            </a:lvl1pPr>
          </a:lstStyle>
          <a:p>
            <a:pPr>
              <a:defRPr/>
            </a:pPr>
            <a:endParaRPr lang="en-US" dirty="0"/>
          </a:p>
        </p:txBody>
      </p:sp>
      <p:sp>
        <p:nvSpPr>
          <p:cNvPr id="35847" name="Rectangle 7"/>
          <p:cNvSpPr>
            <a:spLocks noGrp="1" noChangeArrowheads="1"/>
          </p:cNvSpPr>
          <p:nvPr>
            <p:ph type="sldNum" sz="quarter" idx="5"/>
          </p:nvPr>
        </p:nvSpPr>
        <p:spPr bwMode="auto">
          <a:xfrm>
            <a:off x="3970634" y="8830621"/>
            <a:ext cx="3038161" cy="464180"/>
          </a:xfrm>
          <a:prstGeom prst="rect">
            <a:avLst/>
          </a:prstGeom>
          <a:noFill/>
          <a:ln w="9525">
            <a:noFill/>
            <a:miter lim="800000"/>
            <a:headEnd/>
            <a:tailEnd/>
          </a:ln>
          <a:effectLst/>
        </p:spPr>
        <p:txBody>
          <a:bodyPr vert="horz" wrap="square" lIns="93170" tIns="46585" rIns="93170" bIns="46585" numCol="1" anchor="b" anchorCtr="0" compatLnSpc="1">
            <a:prstTxWarp prst="textNoShape">
              <a:avLst/>
            </a:prstTxWarp>
          </a:bodyPr>
          <a:lstStyle>
            <a:lvl1pPr algn="r" defTabSz="932610">
              <a:defRPr>
                <a:latin typeface="Arial" charset="0"/>
              </a:defRPr>
            </a:lvl1pPr>
          </a:lstStyle>
          <a:p>
            <a:pPr>
              <a:defRPr/>
            </a:pPr>
            <a:fld id="{1CF5BDFC-4081-4B7D-8402-173D454EE484}" type="slidenum">
              <a:rPr lang="en-US"/>
              <a:pPr>
                <a:defRPr/>
              </a:pPr>
              <a:t>‹#›</a:t>
            </a:fld>
            <a:endParaRPr lang="en-US" dirty="0"/>
          </a:p>
        </p:txBody>
      </p:sp>
    </p:spTree>
    <p:extLst>
      <p:ext uri="{BB962C8B-B14F-4D97-AF65-F5344CB8AC3E}">
        <p14:creationId xmlns:p14="http://schemas.microsoft.com/office/powerpoint/2010/main" val="19654643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CF5BDFC-4081-4B7D-8402-173D454EE484}" type="slidenum">
              <a:rPr lang="en-US" smtClean="0"/>
              <a:pPr>
                <a:defRPr/>
              </a:pPr>
              <a:t>4</a:t>
            </a:fld>
            <a:endParaRPr lang="en-US" dirty="0"/>
          </a:p>
        </p:txBody>
      </p:sp>
    </p:spTree>
    <p:extLst>
      <p:ext uri="{BB962C8B-B14F-4D97-AF65-F5344CB8AC3E}">
        <p14:creationId xmlns:p14="http://schemas.microsoft.com/office/powerpoint/2010/main" val="190537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CF5BDFC-4081-4B7D-8402-173D454EE484}" type="slidenum">
              <a:rPr lang="en-US" smtClean="0"/>
              <a:pPr>
                <a:defRPr/>
              </a:pPr>
              <a:t>9</a:t>
            </a:fld>
            <a:endParaRPr lang="en-US" dirty="0"/>
          </a:p>
        </p:txBody>
      </p:sp>
    </p:spTree>
    <p:extLst>
      <p:ext uri="{BB962C8B-B14F-4D97-AF65-F5344CB8AC3E}">
        <p14:creationId xmlns:p14="http://schemas.microsoft.com/office/powerpoint/2010/main" val="3029758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CF5BDFC-4081-4B7D-8402-173D454EE484}" type="slidenum">
              <a:rPr lang="en-US" smtClean="0"/>
              <a:pPr>
                <a:defRPr/>
              </a:pPr>
              <a:t>17</a:t>
            </a:fld>
            <a:endParaRPr lang="en-US" dirty="0"/>
          </a:p>
        </p:txBody>
      </p:sp>
    </p:spTree>
    <p:extLst>
      <p:ext uri="{BB962C8B-B14F-4D97-AF65-F5344CB8AC3E}">
        <p14:creationId xmlns:p14="http://schemas.microsoft.com/office/powerpoint/2010/main" val="172796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pPr>
              <a:defRPr/>
            </a:pPr>
            <a:fld id="{1CF5BDFC-4081-4B7D-8402-173D454EE484}" type="slidenum">
              <a:rPr lang="en-US" smtClean="0"/>
              <a:pPr>
                <a:defRPr/>
              </a:pPr>
              <a:t>18</a:t>
            </a:fld>
            <a:endParaRPr lang="en-US" dirty="0"/>
          </a:p>
        </p:txBody>
      </p:sp>
    </p:spTree>
    <p:extLst>
      <p:ext uri="{BB962C8B-B14F-4D97-AF65-F5344CB8AC3E}">
        <p14:creationId xmlns:p14="http://schemas.microsoft.com/office/powerpoint/2010/main" val="533453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8"/>
          <p:cNvSpPr>
            <a:spLocks noChangeArrowheads="1"/>
          </p:cNvSpPr>
          <p:nvPr userDrawn="1"/>
        </p:nvSpPr>
        <p:spPr bwMode="auto">
          <a:xfrm>
            <a:off x="0" y="0"/>
            <a:ext cx="9144000" cy="6858000"/>
          </a:xfrm>
          <a:prstGeom prst="rect">
            <a:avLst/>
          </a:prstGeom>
          <a:solidFill>
            <a:srgbClr val="002A52"/>
          </a:solidFill>
          <a:ln w="9525">
            <a:noFill/>
            <a:miter lim="800000"/>
            <a:headEnd/>
            <a:tailEnd/>
          </a:ln>
        </p:spPr>
        <p:txBody>
          <a:bodyPr wrap="none" anchor="ctr"/>
          <a:lstStyle/>
          <a:p>
            <a:pPr>
              <a:defRPr/>
            </a:pPr>
            <a:endParaRPr lang="en-US" dirty="0">
              <a:latin typeface="Arial" charset="0"/>
            </a:endParaRPr>
          </a:p>
        </p:txBody>
      </p:sp>
      <p:pic>
        <p:nvPicPr>
          <p:cNvPr id="5" name="Picture 17"/>
          <p:cNvPicPr>
            <a:picLocks noChangeAspect="1" noChangeArrowheads="1"/>
          </p:cNvPicPr>
          <p:nvPr userDrawn="1"/>
        </p:nvPicPr>
        <p:blipFill>
          <a:blip r:embed="rId2"/>
          <a:srcRect/>
          <a:stretch>
            <a:fillRect/>
          </a:stretch>
        </p:blipFill>
        <p:spPr bwMode="auto">
          <a:xfrm>
            <a:off x="1524000" y="1600200"/>
            <a:ext cx="2286000" cy="2222500"/>
          </a:xfrm>
          <a:prstGeom prst="rect">
            <a:avLst/>
          </a:prstGeom>
          <a:noFill/>
          <a:ln w="9525">
            <a:noFill/>
            <a:miter lim="800000"/>
            <a:headEnd/>
            <a:tailEnd/>
          </a:ln>
        </p:spPr>
      </p:pic>
      <p:sp>
        <p:nvSpPr>
          <p:cNvPr id="107528" name="Rectangle 8"/>
          <p:cNvSpPr>
            <a:spLocks noGrp="1" noChangeArrowheads="1"/>
          </p:cNvSpPr>
          <p:nvPr>
            <p:ph type="ctrTitle"/>
          </p:nvPr>
        </p:nvSpPr>
        <p:spPr>
          <a:xfrm>
            <a:off x="4724402" y="1233489"/>
            <a:ext cx="4310063" cy="1589087"/>
          </a:xfrm>
        </p:spPr>
        <p:txBody>
          <a:bodyPr anchor="b"/>
          <a:lstStyle>
            <a:lvl1pPr algn="ctr">
              <a:defRPr>
                <a:solidFill>
                  <a:schemeClr val="bg1"/>
                </a:solidFill>
              </a:defRPr>
            </a:lvl1pPr>
          </a:lstStyle>
          <a:p>
            <a:r>
              <a:rPr lang="en-US"/>
              <a:t>Click to edit Master title style</a:t>
            </a:r>
          </a:p>
        </p:txBody>
      </p:sp>
      <p:sp>
        <p:nvSpPr>
          <p:cNvPr id="107529" name="Rectangle 9"/>
          <p:cNvSpPr>
            <a:spLocks noGrp="1" noChangeArrowheads="1"/>
          </p:cNvSpPr>
          <p:nvPr>
            <p:ph type="subTitle" idx="1"/>
          </p:nvPr>
        </p:nvSpPr>
        <p:spPr>
          <a:xfrm>
            <a:off x="4705349" y="3679826"/>
            <a:ext cx="4438651" cy="1022350"/>
          </a:xfrm>
        </p:spPr>
        <p:txBody>
          <a:bodyPr/>
          <a:lstStyle>
            <a:lvl1pPr marL="0" indent="0" algn="ctr">
              <a:buFontTx/>
              <a:buNone/>
              <a:defRPr>
                <a:solidFill>
                  <a:schemeClr val="bg1"/>
                </a:solidFill>
              </a:defRPr>
            </a:lvl1pPr>
          </a:lstStyle>
          <a:p>
            <a:r>
              <a:rPr lang="en-US"/>
              <a:t>Click to edit Master subtitle style</a:t>
            </a:r>
          </a:p>
        </p:txBody>
      </p:sp>
      <p:sp>
        <p:nvSpPr>
          <p:cNvPr id="6" name="Rectangle 10"/>
          <p:cNvSpPr>
            <a:spLocks noGrp="1" noChangeArrowheads="1"/>
          </p:cNvSpPr>
          <p:nvPr>
            <p:ph type="ftr" sz="quarter" idx="10"/>
          </p:nvPr>
        </p:nvSpPr>
        <p:spPr bwMode="auto">
          <a:xfrm>
            <a:off x="6284913" y="6564313"/>
            <a:ext cx="1600200" cy="246062"/>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800">
                <a:latin typeface="Arial" charset="0"/>
                <a:cs typeface="Arial" charset="0"/>
              </a:defRPr>
            </a:lvl1pPr>
          </a:lstStyle>
          <a:p>
            <a:pPr>
              <a:defRPr/>
            </a:pPr>
            <a:r>
              <a:rPr lang="en-US" dirty="0"/>
              <a:t>RAF Confidential</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8BF6CFBC-8B89-45EA-BDF1-5DC2856FFB86}" type="slidenum">
              <a:rPr lang="en-US" sz="1800"/>
              <a:pPr>
                <a:defRPr/>
              </a:pPr>
              <a:t>‹#›</a:t>
            </a:fld>
            <a:endParaRPr lang="en-US" sz="1800"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49" y="152401"/>
            <a:ext cx="2076451" cy="5745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1" y="152401"/>
            <a:ext cx="6076951" cy="5745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CDC369DE-B98A-402B-83DD-0E5143BBBED0}" type="slidenum">
              <a:rPr lang="en-US" sz="1800"/>
              <a:pPr>
                <a:defRPr/>
              </a:pPr>
              <a:t>‹#›</a:t>
            </a:fld>
            <a:endParaRPr lang="en-US" sz="1800"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4678189D-FA1F-4469-81B5-4F6EE54288D4}" type="slidenum">
              <a:rPr lang="en-US" sz="1800"/>
              <a:pPr>
                <a:defRPr/>
              </a:pPr>
              <a:t>‹#›</a:t>
            </a:fld>
            <a:endParaRPr lang="en-US" sz="1800"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820A20DF-8BD6-4F81-AB0E-67D3C4A2C3D7}" type="slidenum">
              <a:rPr lang="en-US" sz="1800"/>
              <a:pPr>
                <a:defRPr/>
              </a:pPr>
              <a:t>‹#›</a:t>
            </a:fld>
            <a:endParaRPr lang="en-US" sz="1800"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716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3716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1E867DD0-D82A-406C-9EEE-D133B5207AFE}" type="slidenum">
              <a:rPr lang="en-US" sz="1800"/>
              <a:pPr>
                <a:defRPr/>
              </a:pPr>
              <a:t>‹#›</a:t>
            </a:fld>
            <a:endParaRPr lang="en-US" sz="1800"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2C627095-42A8-4F64-9567-92E5AE590871}" type="slidenum">
              <a:rPr lang="en-US" sz="1800"/>
              <a:pPr>
                <a:defRPr/>
              </a:pPr>
              <a:t>‹#›</a:t>
            </a:fld>
            <a:endParaRPr lang="en-US" sz="1800"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19817B47-CE5F-426C-AF09-7D6C2C1875A9}" type="slidenum">
              <a:rPr lang="en-US" sz="1800"/>
              <a:pPr>
                <a:defRPr/>
              </a:pPr>
              <a:t>‹#›</a:t>
            </a:fld>
            <a:endParaRPr lang="en-US" sz="1800"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39562BAD-E4CB-4653-8DA4-C495FB9BDCB6}" type="slidenum">
              <a:rPr lang="en-US" sz="1800"/>
              <a:pPr>
                <a:defRPr/>
              </a:pPr>
              <a:t>‹#›</a:t>
            </a:fld>
            <a:endParaRPr lang="en-US" sz="1800"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87305CAD-C46F-4FF0-AA3A-C2AA549D53C9}" type="slidenum">
              <a:rPr lang="en-US" sz="1800"/>
              <a:pPr>
                <a:defRPr/>
              </a:pPr>
              <a:t>‹#›</a:t>
            </a:fld>
            <a:endParaRPr lang="en-US" sz="1800"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solidFill>
                  <a:schemeClr val="tx1"/>
                </a:solidFill>
                <a:latin typeface="Arial" charset="0"/>
              </a:defRPr>
            </a:lvl1pPr>
          </a:lstStyle>
          <a:p>
            <a:pPr>
              <a:defRPr/>
            </a:pPr>
            <a:endParaRPr lang="en-US" dirty="0"/>
          </a:p>
          <a:p>
            <a:pPr>
              <a:defRPr/>
            </a:pPr>
            <a:r>
              <a:rPr lang="en-US" dirty="0"/>
              <a:t>RAF Proprietary and Confidential      </a:t>
            </a:r>
            <a:fld id="{5AAE8E28-FD0C-419A-A68C-3C72E7C9BEAF}" type="slidenum">
              <a:rPr lang="en-US" sz="1800"/>
              <a:pPr>
                <a:defRPr/>
              </a:pPr>
              <a:t>‹#›</a:t>
            </a:fld>
            <a:endParaRPr lang="en-US" sz="1800"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84" name="Rectangle 12"/>
          <p:cNvSpPr>
            <a:spLocks noChangeArrowheads="1"/>
          </p:cNvSpPr>
          <p:nvPr userDrawn="1"/>
        </p:nvSpPr>
        <p:spPr bwMode="auto">
          <a:xfrm>
            <a:off x="0" y="6096000"/>
            <a:ext cx="9144000" cy="762000"/>
          </a:xfrm>
          <a:prstGeom prst="rect">
            <a:avLst/>
          </a:prstGeom>
          <a:solidFill>
            <a:srgbClr val="002A52"/>
          </a:solidFill>
          <a:ln w="9525">
            <a:noFill/>
            <a:miter lim="800000"/>
            <a:headEnd/>
            <a:tailEnd/>
          </a:ln>
        </p:spPr>
        <p:txBody>
          <a:bodyPr wrap="none" anchor="ctr"/>
          <a:lstStyle/>
          <a:p>
            <a:pPr>
              <a:defRPr/>
            </a:pPr>
            <a:endParaRPr lang="en-US" dirty="0">
              <a:latin typeface="Arial" charset="0"/>
            </a:endParaRPr>
          </a:p>
        </p:txBody>
      </p:sp>
      <p:sp>
        <p:nvSpPr>
          <p:cNvPr id="1027" name="Rectangle 2"/>
          <p:cNvSpPr>
            <a:spLocks noGrp="1" noChangeArrowheads="1"/>
          </p:cNvSpPr>
          <p:nvPr>
            <p:ph type="title"/>
          </p:nvPr>
        </p:nvSpPr>
        <p:spPr bwMode="auto">
          <a:xfrm>
            <a:off x="304800" y="152400"/>
            <a:ext cx="7620000" cy="792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3810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Grp="1" noChangeArrowheads="1"/>
          </p:cNvSpPr>
          <p:nvPr>
            <p:ph type="sldNum" sz="quarter" idx="4"/>
          </p:nvPr>
        </p:nvSpPr>
        <p:spPr bwMode="auto">
          <a:xfrm>
            <a:off x="5181600" y="6245225"/>
            <a:ext cx="3505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latin typeface="+mn-lt"/>
              </a:defRPr>
            </a:lvl1pPr>
          </a:lstStyle>
          <a:p>
            <a:pPr>
              <a:defRPr/>
            </a:pPr>
            <a:endParaRPr lang="en-US" dirty="0"/>
          </a:p>
          <a:p>
            <a:pPr>
              <a:defRPr/>
            </a:pPr>
            <a:r>
              <a:rPr lang="en-US" dirty="0"/>
              <a:t>RAF Proprietary and Confidential      </a:t>
            </a:r>
            <a:fld id="{62B35EEF-9720-4CBF-8684-6F436882A7CB}" type="slidenum">
              <a:rPr lang="en-US" sz="1800"/>
              <a:pPr>
                <a:defRPr/>
              </a:pPr>
              <a:t>‹#›</a:t>
            </a:fld>
            <a:endParaRPr lang="en-US" sz="1800" dirty="0"/>
          </a:p>
        </p:txBody>
      </p:sp>
      <p:pic>
        <p:nvPicPr>
          <p:cNvPr id="1030" name="Picture 13"/>
          <p:cNvPicPr>
            <a:picLocks noChangeAspect="1" noChangeArrowheads="1"/>
          </p:cNvPicPr>
          <p:nvPr userDrawn="1"/>
        </p:nvPicPr>
        <p:blipFill>
          <a:blip r:embed="rId13"/>
          <a:srcRect/>
          <a:stretch>
            <a:fillRect/>
          </a:stretch>
        </p:blipFill>
        <p:spPr bwMode="auto">
          <a:xfrm>
            <a:off x="381000" y="6143625"/>
            <a:ext cx="685800" cy="6667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ransition/>
  <p:hf hdr="0" ftr="0" dt="0"/>
  <p:txStyles>
    <p:title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p:titleStyle>
    <p:bodyStyle>
      <a:lvl1pPr marL="342900" indent="-342900" algn="l" rtl="0" eaLnBrk="0" fontAlgn="base" hangingPunct="0">
        <a:spcBef>
          <a:spcPct val="20000"/>
        </a:spcBef>
        <a:spcAft>
          <a:spcPct val="0"/>
        </a:spcAft>
        <a:buSzPct val="85000"/>
        <a:buChar char="o"/>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80000"/>
        <a:buChar char="•"/>
        <a:defRPr sz="2800">
          <a:solidFill>
            <a:schemeClr val="tx1"/>
          </a:solidFill>
          <a:latin typeface="+mn-lt"/>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11.xml.rels><?xml version="1.0" encoding="UTF-8" standalone="yes"?>
<Relationships xmlns="http://schemas.openxmlformats.org/package/2006/relationships"><Relationship Id="rId3" Type="http://schemas.openxmlformats.org/officeDocument/2006/relationships/hyperlink" Target="https://www.securingindustry.com/clothing-and-accessories/cargo-thieves-increasingly-using-3d-printing-says-g4s/s107/a2785/" TargetMode="External"/><Relationship Id="rId2" Type="http://schemas.openxmlformats.org/officeDocument/2006/relationships/hyperlink" Target="https://www.securingindustry.com/clothing-and-accessories/cargo-thieves-increasingly-using-3d-printing-says-g4s/s107/a2785/#.V4lYAWzruHk" TargetMode="Externa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hyperlink" Target="http://www.raf.com/" TargetMode="External"/><Relationship Id="rId5" Type="http://schemas.openxmlformats.org/officeDocument/2006/relationships/hyperlink" Target="mailto:Sales@raf.com" TargetMode="Externa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3.jpg"/><Relationship Id="rId18" Type="http://schemas.openxmlformats.org/officeDocument/2006/relationships/image" Target="../media/image28.jpg"/><Relationship Id="rId26" Type="http://schemas.openxmlformats.org/officeDocument/2006/relationships/image" Target="../media/image9.png"/><Relationship Id="rId3" Type="http://schemas.openxmlformats.org/officeDocument/2006/relationships/image" Target="../media/image5.png"/><Relationship Id="rId21" Type="http://schemas.openxmlformats.org/officeDocument/2006/relationships/image" Target="../media/image31.png"/><Relationship Id="rId7" Type="http://schemas.openxmlformats.org/officeDocument/2006/relationships/image" Target="../media/image19.png"/><Relationship Id="rId12" Type="http://schemas.openxmlformats.org/officeDocument/2006/relationships/image" Target="../media/image22.jpeg"/><Relationship Id="rId17" Type="http://schemas.openxmlformats.org/officeDocument/2006/relationships/image" Target="../media/image27.jpg"/><Relationship Id="rId25" Type="http://schemas.openxmlformats.org/officeDocument/2006/relationships/image" Target="../media/image35.jpg"/><Relationship Id="rId2" Type="http://schemas.openxmlformats.org/officeDocument/2006/relationships/image" Target="../media/image15.jpe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8.jpg"/><Relationship Id="rId11" Type="http://schemas.openxmlformats.org/officeDocument/2006/relationships/image" Target="../media/image21.jpg"/><Relationship Id="rId24" Type="http://schemas.openxmlformats.org/officeDocument/2006/relationships/image" Target="../media/image34.jpeg"/><Relationship Id="rId5" Type="http://schemas.openxmlformats.org/officeDocument/2006/relationships/image" Target="../media/image17.jpg"/><Relationship Id="rId15" Type="http://schemas.openxmlformats.org/officeDocument/2006/relationships/image" Target="../media/image25.png"/><Relationship Id="rId23" Type="http://schemas.openxmlformats.org/officeDocument/2006/relationships/image" Target="../media/image33.jpeg"/><Relationship Id="rId10" Type="http://schemas.openxmlformats.org/officeDocument/2006/relationships/image" Target="../media/image12.jpeg"/><Relationship Id="rId19" Type="http://schemas.openxmlformats.org/officeDocument/2006/relationships/image" Target="../media/image29.jpg"/><Relationship Id="rId4" Type="http://schemas.openxmlformats.org/officeDocument/2006/relationships/image" Target="../media/image16.png"/><Relationship Id="rId9" Type="http://schemas.openxmlformats.org/officeDocument/2006/relationships/image" Target="../media/image11.png"/><Relationship Id="rId14" Type="http://schemas.openxmlformats.org/officeDocument/2006/relationships/image" Target="../media/image24.png"/><Relationship Id="rId22"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0" y="71569"/>
            <a:ext cx="1600199" cy="1234041"/>
          </a:xfrm>
          <a:prstGeom prst="rect">
            <a:avLst/>
          </a:prstGeom>
        </p:spPr>
      </p:pic>
      <p:grpSp>
        <p:nvGrpSpPr>
          <p:cNvPr id="2" name="Group 1"/>
          <p:cNvGrpSpPr/>
          <p:nvPr/>
        </p:nvGrpSpPr>
        <p:grpSpPr>
          <a:xfrm>
            <a:off x="4495800" y="914400"/>
            <a:ext cx="2876320" cy="2823990"/>
            <a:chOff x="4495800" y="841606"/>
            <a:chExt cx="2876320" cy="282399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841606"/>
              <a:ext cx="2876320" cy="2823990"/>
            </a:xfrm>
            <a:prstGeom prst="rect">
              <a:avLst/>
            </a:prstGeom>
          </p:spPr>
        </p:pic>
        <p:pic>
          <p:nvPicPr>
            <p:cNvPr id="11" name="Picture 10"/>
            <p:cNvPicPr>
              <a:picLocks noChangeAspect="1"/>
            </p:cNvPicPr>
            <p:nvPr/>
          </p:nvPicPr>
          <p:blipFill>
            <a:blip r:embed="rId4"/>
            <a:stretch>
              <a:fillRect/>
            </a:stretch>
          </p:blipFill>
          <p:spPr>
            <a:xfrm>
              <a:off x="5446641" y="1171481"/>
              <a:ext cx="974636" cy="1304080"/>
            </a:xfrm>
            <a:prstGeom prst="rect">
              <a:avLst/>
            </a:prstGeom>
            <a:scene3d>
              <a:camera prst="orthographicFront"/>
              <a:lightRig rig="threePt" dir="t"/>
            </a:scene3d>
            <a:sp3d>
              <a:bevelT w="152400" h="50800" prst="softRound"/>
            </a:sp3d>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8970" y="1251691"/>
              <a:ext cx="545630" cy="175572"/>
            </a:xfrm>
            <a:prstGeom prst="rect">
              <a:avLst/>
            </a:prstGeom>
          </p:spPr>
        </p:pic>
      </p:grpSp>
      <p:pic>
        <p:nvPicPr>
          <p:cNvPr id="8" name="Picture 7" descr="2013-03-08 14.23.26.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1800" y="990600"/>
            <a:ext cx="3581400" cy="2674996"/>
          </a:xfrm>
          <a:prstGeom prst="rect">
            <a:avLst/>
          </a:prstGeom>
        </p:spPr>
      </p:pic>
      <p:sp>
        <p:nvSpPr>
          <p:cNvPr id="6" name="Title 1"/>
          <p:cNvSpPr txBox="1">
            <a:spLocks/>
          </p:cNvSpPr>
          <p:nvPr/>
        </p:nvSpPr>
        <p:spPr>
          <a:xfrm>
            <a:off x="0" y="4883740"/>
            <a:ext cx="9144000" cy="1470025"/>
          </a:xfrm>
          <a:prstGeom prst="rect">
            <a:avLst/>
          </a:prstGeom>
        </p:spPr>
        <p:txBody>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pPr algn="ctr"/>
            <a:r>
              <a:rPr lang="en-US" sz="3600" b="1" dirty="0" smtClean="0">
                <a:solidFill>
                  <a:srgbClr val="0070C0"/>
                </a:solidFill>
                <a:latin typeface="Arial" pitchFamily="34" charset="0"/>
                <a:ea typeface="+mn-ea"/>
                <a:cs typeface="Arial" pitchFamily="34" charset="0"/>
              </a:rPr>
              <a:t>Enhancing Port &amp; Yard Efficiency</a:t>
            </a:r>
          </a:p>
          <a:p>
            <a:pPr algn="ctr"/>
            <a:r>
              <a:rPr lang="en-US" sz="1600" b="1" dirty="0" smtClean="0">
                <a:solidFill>
                  <a:srgbClr val="EA8B00"/>
                </a:solidFill>
                <a:latin typeface="Arial" pitchFamily="34" charset="0"/>
                <a:ea typeface="+mn-ea"/>
                <a:cs typeface="Arial" pitchFamily="34" charset="0"/>
              </a:rPr>
              <a:t>( A GAME CHANGING APPROACH BY LEVERAGING MOBILE AUTOMATION)</a:t>
            </a:r>
            <a:endParaRPr lang="en-US" sz="1600" b="1" dirty="0">
              <a:solidFill>
                <a:srgbClr val="EA8B00"/>
              </a:solidFill>
              <a:latin typeface="Arial" pitchFamily="34" charset="0"/>
              <a:ea typeface="+mn-ea"/>
              <a:cs typeface="Arial" pitchFamily="34" charset="0"/>
            </a:endParaRPr>
          </a:p>
        </p:txBody>
      </p:sp>
      <p:sp>
        <p:nvSpPr>
          <p:cNvPr id="15"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a:solidFill>
                  <a:schemeClr val="bg1"/>
                </a:solidFill>
              </a:rPr>
              <a:t>1</a:t>
            </a:r>
          </a:p>
        </p:txBody>
      </p:sp>
      <p:grpSp>
        <p:nvGrpSpPr>
          <p:cNvPr id="19" name="Group 18"/>
          <p:cNvGrpSpPr/>
          <p:nvPr/>
        </p:nvGrpSpPr>
        <p:grpSpPr>
          <a:xfrm>
            <a:off x="2523144" y="3532184"/>
            <a:ext cx="3945311" cy="1107996"/>
            <a:chOff x="2608692" y="1987117"/>
            <a:chExt cx="3945311" cy="1107996"/>
          </a:xfrm>
        </p:grpSpPr>
        <p:sp>
          <p:nvSpPr>
            <p:cNvPr id="20" name="Rectangle 19"/>
            <p:cNvSpPr/>
            <p:nvPr/>
          </p:nvSpPr>
          <p:spPr>
            <a:xfrm>
              <a:off x="2608692" y="1987117"/>
              <a:ext cx="3945311" cy="1107996"/>
            </a:xfrm>
            <a:prstGeom prst="rect">
              <a:avLst/>
            </a:prstGeom>
            <a:effectLst>
              <a:glow rad="139700">
                <a:schemeClr val="accent2">
                  <a:satMod val="175000"/>
                  <a:alpha val="40000"/>
                </a:schemeClr>
              </a:glow>
            </a:effectLst>
            <a:scene3d>
              <a:camera prst="orthographicFront"/>
              <a:lightRig rig="threePt" dir="t"/>
            </a:scene3d>
            <a:sp3d>
              <a:bevelT w="165100" prst="coolSlant"/>
            </a:sp3d>
          </p:spPr>
          <p:txBody>
            <a:bodyPr wrap="none">
              <a:spAutoFit/>
            </a:bodyPr>
            <a:lstStyle/>
            <a:p>
              <a:pPr algn="ctr"/>
              <a:r>
                <a:rPr lang="en-US" sz="6600" dirty="0" smtClean="0">
                  <a:solidFill>
                    <a:srgbClr val="1F4E79"/>
                  </a:solidFill>
                  <a:effectLst>
                    <a:outerShdw blurRad="50800" dist="38100" dir="2700000" algn="tl">
                      <a:srgbClr val="000000">
                        <a:alpha val="40000"/>
                      </a:srgbClr>
                    </a:outerShdw>
                  </a:effectLst>
                  <a:latin typeface="Qubix" pitchFamily="2" charset="0"/>
                  <a:ea typeface="Calibri" panose="020F0502020204030204" pitchFamily="34" charset="0"/>
                  <a:cs typeface="Tiësto By Simón Barja Caride" pitchFamily="2" charset="-79"/>
                </a:rPr>
                <a:t>Argosy</a:t>
              </a:r>
              <a:r>
                <a:rPr lang="en-US" sz="6600" dirty="0" smtClean="0">
                  <a:solidFill>
                    <a:srgbClr val="1F4E79"/>
                  </a:solidFill>
                  <a:latin typeface="Qubix" pitchFamily="2" charset="0"/>
                  <a:ea typeface="Calibri" panose="020F0502020204030204" pitchFamily="34" charset="0"/>
                  <a:cs typeface="Tiësto By Simón Barja Caride" pitchFamily="2" charset="-79"/>
                </a:rPr>
                <a:t> </a:t>
              </a:r>
            </a:p>
          </p:txBody>
        </p:sp>
        <p:cxnSp>
          <p:nvCxnSpPr>
            <p:cNvPr id="21" name="Straight Connector 20"/>
            <p:cNvCxnSpPr/>
            <p:nvPr/>
          </p:nvCxnSpPr>
          <p:spPr>
            <a:xfrm>
              <a:off x="4114800" y="2593848"/>
              <a:ext cx="125061" cy="2472"/>
            </a:xfrm>
            <a:prstGeom prst="line">
              <a:avLst/>
            </a:prstGeom>
            <a:ln w="38100">
              <a:solidFill>
                <a:schemeClr val="bg1"/>
              </a:solidFill>
            </a:ln>
            <a:scene3d>
              <a:camera prst="orthographicFront"/>
              <a:lightRig rig="threePt" dir="t"/>
            </a:scene3d>
            <a:sp3d>
              <a:bevelT w="139700" h="139700" prst="divot"/>
            </a:sp3d>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2700360" y="3973381"/>
            <a:ext cx="3353803" cy="1015663"/>
          </a:xfrm>
          <a:prstGeom prst="rect">
            <a:avLst/>
          </a:prstGeom>
          <a:effectLst>
            <a:glow rad="1397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w="165100" prst="coolSlant"/>
          </a:sp3d>
        </p:spPr>
        <p:txBody>
          <a:bodyPr wrap="none">
            <a:spAutoFit/>
          </a:bodyPr>
          <a:lstStyle/>
          <a:p>
            <a:pPr algn="ctr"/>
            <a:r>
              <a:rPr lang="en-US" sz="3200" dirty="0" smtClean="0">
                <a:solidFill>
                  <a:srgbClr val="1F4E79"/>
                </a:solidFill>
                <a:latin typeface="Qubix" pitchFamily="2" charset="0"/>
                <a:ea typeface="Calibri" panose="020F0502020204030204" pitchFamily="34" charset="0"/>
                <a:cs typeface="Tiësto By Simón Barja Caride" pitchFamily="2" charset="-79"/>
              </a:rPr>
              <a:t> </a:t>
            </a:r>
          </a:p>
          <a:p>
            <a:pPr algn="ctr"/>
            <a:r>
              <a:rPr lang="en-US" sz="2800" i="1" dirty="0" smtClean="0">
                <a:solidFill>
                  <a:srgbClr val="C00000"/>
                </a:solidFill>
                <a:effectLst>
                  <a:outerShdw blurRad="63500" dist="50800" dir="13500000" sx="0" sy="0">
                    <a:srgbClr val="000000">
                      <a:alpha val="50000"/>
                    </a:srgbClr>
                  </a:outerShdw>
                </a:effectLst>
                <a:latin typeface="Coalition" panose="02000000000000000000" pitchFamily="2" charset="0"/>
                <a:ea typeface="Calibri" panose="020F0502020204030204" pitchFamily="34" charset="0"/>
                <a:cs typeface="Tiësto By Simón Barja Caride" pitchFamily="2" charset="-79"/>
              </a:rPr>
              <a:t>Intermodal</a:t>
            </a:r>
            <a:endParaRPr lang="en-US" sz="2800" i="1" dirty="0"/>
          </a:p>
        </p:txBody>
      </p:sp>
    </p:spTree>
    <p:extLst>
      <p:ext uri="{BB962C8B-B14F-4D97-AF65-F5344CB8AC3E}">
        <p14:creationId xmlns:p14="http://schemas.microsoft.com/office/powerpoint/2010/main" val="239703687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endParaRPr lang="en-US" dirty="0" smtClean="0"/>
          </a:p>
          <a:p>
            <a:pPr>
              <a:defRPr/>
            </a:pPr>
            <a:r>
              <a:rPr lang="en-US" dirty="0" smtClean="0">
                <a:solidFill>
                  <a:schemeClr val="bg1"/>
                </a:solidFill>
              </a:rPr>
              <a:t>RAF Proprietary and Confidential      </a:t>
            </a:r>
            <a:fld id="{39562BAD-E4CB-4653-8DA4-C495FB9BDCB6}" type="slidenum">
              <a:rPr lang="en-US" sz="1800" smtClean="0">
                <a:solidFill>
                  <a:schemeClr val="bg1"/>
                </a:solidFill>
              </a:rPr>
              <a:pPr>
                <a:defRPr/>
              </a:pPr>
              <a:t>10</a:t>
            </a:fld>
            <a:endParaRPr lang="en-US" sz="1800" dirty="0">
              <a:solidFill>
                <a:schemeClr val="bg1"/>
              </a:solidFill>
            </a:endParaRP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37030"/>
            <a:ext cx="6939915" cy="4608195"/>
          </a:xfrm>
          <a:prstGeom prst="rect">
            <a:avLst/>
          </a:prstGeom>
          <a:noFill/>
        </p:spPr>
      </p:pic>
      <p:sp>
        <p:nvSpPr>
          <p:cNvPr id="4" name="Rectangle 3"/>
          <p:cNvSpPr/>
          <p:nvPr/>
        </p:nvSpPr>
        <p:spPr>
          <a:xfrm>
            <a:off x="171827" y="920293"/>
            <a:ext cx="7696200" cy="707886"/>
          </a:xfrm>
          <a:prstGeom prst="rect">
            <a:avLst/>
          </a:prstGeom>
        </p:spPr>
        <p:txBody>
          <a:bodyPr wrap="square">
            <a:spAutoFit/>
          </a:bodyPr>
          <a:lstStyle/>
          <a:p>
            <a:pPr marL="45720" marR="45720">
              <a:spcBef>
                <a:spcPts val="600"/>
              </a:spcBef>
              <a:spcAft>
                <a:spcPts val="0"/>
              </a:spcAft>
            </a:pPr>
            <a:r>
              <a:rPr lang="en-US" sz="2000" kern="1100" dirty="0">
                <a:solidFill>
                  <a:srgbClr val="000000"/>
                </a:solidFill>
                <a:ea typeface="Times New Roman" panose="02020603050405020304" pitchFamily="18" charset="0"/>
                <a:cs typeface="Times New Roman" panose="02020603050405020304" pitchFamily="18" charset="0"/>
              </a:rPr>
              <a:t>Side-by-Side comparison between a manual gate-in process verses automated using Argosy Intermodal OCR software:</a:t>
            </a:r>
            <a:endParaRPr lang="en-US" sz="2000" kern="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276380" y="128130"/>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n-US" sz="2800" b="1" kern="1200" dirty="0" smtClean="0">
                <a:solidFill>
                  <a:srgbClr val="0070C0"/>
                </a:solidFill>
                <a:latin typeface="Arial" pitchFamily="34" charset="0"/>
                <a:ea typeface="+mn-ea"/>
                <a:cs typeface="Arial" pitchFamily="34" charset="0"/>
              </a:rPr>
              <a:t>ROI Benefit</a:t>
            </a:r>
            <a:endParaRPr lang="en-US" sz="2800" b="1" kern="1200" dirty="0">
              <a:solidFill>
                <a:srgbClr val="0070C0"/>
              </a:solidFill>
              <a:latin typeface="Arial" pitchFamily="34" charset="0"/>
              <a:ea typeface="+mn-ea"/>
              <a:cs typeface="Arial" pitchFamily="34" charset="0"/>
            </a:endParaRPr>
          </a:p>
        </p:txBody>
      </p:sp>
      <p:pic>
        <p:nvPicPr>
          <p:cNvPr id="6" name="Picture 5"/>
          <p:cNvPicPr>
            <a:picLocks noChangeAspect="1"/>
          </p:cNvPicPr>
          <p:nvPr/>
        </p:nvPicPr>
        <p:blipFill>
          <a:blip r:embed="rId3"/>
          <a:stretch>
            <a:fillRect/>
          </a:stretch>
        </p:blipFill>
        <p:spPr>
          <a:xfrm>
            <a:off x="7359277" y="-42495"/>
            <a:ext cx="1695000" cy="125367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0672" y="2420342"/>
            <a:ext cx="27051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77781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6380" y="128130"/>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s-CO" sz="2800" b="1" dirty="0">
                <a:solidFill>
                  <a:srgbClr val="0070C0"/>
                </a:solidFill>
                <a:latin typeface="Arial" pitchFamily="34" charset="0"/>
                <a:cs typeface="Arial" pitchFamily="34" charset="0"/>
              </a:rPr>
              <a:t>Use case </a:t>
            </a:r>
            <a:r>
              <a:rPr lang="en-US" sz="2800" b="1" dirty="0">
                <a:solidFill>
                  <a:srgbClr val="0070C0"/>
                </a:solidFill>
                <a:latin typeface="Arial" pitchFamily="34" charset="0"/>
                <a:cs typeface="Arial" pitchFamily="34" charset="0"/>
              </a:rPr>
              <a:t>example</a:t>
            </a:r>
            <a:r>
              <a:rPr lang="es-CO" sz="2800" b="1" dirty="0">
                <a:solidFill>
                  <a:srgbClr val="0070C0"/>
                </a:solidFill>
                <a:latin typeface="Arial" pitchFamily="34" charset="0"/>
                <a:cs typeface="Arial" pitchFamily="34" charset="0"/>
              </a:rPr>
              <a:t> #2 </a:t>
            </a:r>
            <a:r>
              <a:rPr lang="en-US" sz="1700" b="1" dirty="0">
                <a:solidFill>
                  <a:srgbClr val="0070C0"/>
                </a:solidFill>
                <a:latin typeface="Arial" pitchFamily="34" charset="0"/>
                <a:cs typeface="Arial" pitchFamily="34" charset="0"/>
              </a:rPr>
              <a:t>(Safety seal authentication)</a:t>
            </a:r>
          </a:p>
        </p:txBody>
      </p:sp>
      <p:sp>
        <p:nvSpPr>
          <p:cNvPr id="5" name="TextBox 4"/>
          <p:cNvSpPr txBox="1"/>
          <p:nvPr/>
        </p:nvSpPr>
        <p:spPr>
          <a:xfrm>
            <a:off x="333371" y="920293"/>
            <a:ext cx="6221819" cy="400110"/>
          </a:xfrm>
          <a:prstGeom prst="rect">
            <a:avLst/>
          </a:prstGeom>
          <a:noFill/>
        </p:spPr>
        <p:txBody>
          <a:bodyPr wrap="square" rtlCol="0">
            <a:spAutoFit/>
          </a:bodyPr>
          <a:lstStyle/>
          <a:p>
            <a:r>
              <a:rPr lang="en-US" sz="2000" b="1" dirty="0" smtClean="0"/>
              <a:t>Current </a:t>
            </a:r>
            <a:r>
              <a:rPr lang="en-US" sz="2000" b="1" dirty="0" smtClean="0">
                <a:hlinkClick r:id="rId2"/>
              </a:rPr>
              <a:t>Challenges</a:t>
            </a:r>
            <a:r>
              <a:rPr lang="en-US" sz="2000" b="1" dirty="0" smtClean="0"/>
              <a:t> and Threats:</a:t>
            </a:r>
            <a:endParaRPr lang="en-US" sz="2000" b="1" dirty="0"/>
          </a:p>
        </p:txBody>
      </p:sp>
      <p:sp>
        <p:nvSpPr>
          <p:cNvPr id="9" name="Rectangle 8"/>
          <p:cNvSpPr/>
          <p:nvPr/>
        </p:nvSpPr>
        <p:spPr>
          <a:xfrm>
            <a:off x="381000" y="1320403"/>
            <a:ext cx="4572000" cy="461665"/>
          </a:xfrm>
          <a:prstGeom prst="rect">
            <a:avLst/>
          </a:prstGeom>
        </p:spPr>
        <p:txBody>
          <a:bodyPr>
            <a:spAutoFit/>
          </a:bodyPr>
          <a:lstStyle/>
          <a:p>
            <a:r>
              <a:rPr lang="en-US" u="sng" dirty="0">
                <a:solidFill>
                  <a:srgbClr val="0000FF"/>
                </a:solidFill>
                <a:latin typeface="Times New Roman" panose="02020603050405020304" pitchFamily="18" charset="0"/>
                <a:ea typeface="Calibri" panose="020F0502020204030204" pitchFamily="34" charset="0"/>
                <a:hlinkClick r:id="rId3"/>
              </a:rPr>
              <a:t>https://www.securingindustry.com/clothing-and-accessories/cargo-thieves-increasingly-using-3d-printing-says-g4s/s107/a2785/</a:t>
            </a:r>
            <a:endParaRPr lang="en-US" dirty="0"/>
          </a:p>
        </p:txBody>
      </p:sp>
      <p:sp>
        <p:nvSpPr>
          <p:cNvPr id="10" name="TextBox 9"/>
          <p:cNvSpPr txBox="1"/>
          <p:nvPr/>
        </p:nvSpPr>
        <p:spPr>
          <a:xfrm>
            <a:off x="152400" y="1889988"/>
            <a:ext cx="8839200" cy="3785652"/>
          </a:xfrm>
          <a:prstGeom prst="rect">
            <a:avLst/>
          </a:prstGeom>
          <a:noFill/>
        </p:spPr>
        <p:txBody>
          <a:bodyPr wrap="square" rtlCol="0">
            <a:spAutoFit/>
          </a:bodyPr>
          <a:lstStyle/>
          <a:p>
            <a:r>
              <a:rPr lang="en-US" sz="2000" dirty="0" smtClean="0"/>
              <a:t>According to G4S in a recent May 16, 2016 article published in Security Industry criminals are using 3D-Printed security devices to disguise cargo thefts.</a:t>
            </a:r>
          </a:p>
          <a:p>
            <a:endParaRPr lang="en-US" sz="2000" dirty="0"/>
          </a:p>
          <a:p>
            <a:r>
              <a:rPr lang="en-US" sz="2000" dirty="0" smtClean="0"/>
              <a:t>New technology allows thieves to make counterfeit copies of devices such as ISO 17712 high security cargo seals and locks/padlocks in as little as 10 minutes allowing them to hide signs of tampering making it difficult to identify the location or time of the theft. </a:t>
            </a:r>
          </a:p>
          <a:p>
            <a:endParaRPr lang="en-US" sz="2000" dirty="0"/>
          </a:p>
          <a:p>
            <a:r>
              <a:rPr lang="en-US" sz="2000" dirty="0" smtClean="0"/>
              <a:t>“It is important that companies recognize that this new threat means they need to improve their supply chain security and lower their vulnerability to this emerging treat”</a:t>
            </a:r>
            <a:endParaRPr lang="en-US" sz="2000" dirty="0"/>
          </a:p>
        </p:txBody>
      </p:sp>
      <p:sp>
        <p:nvSpPr>
          <p:cNvPr id="8"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11</a:t>
            </a:r>
            <a:endParaRPr lang="en-US" sz="1800" dirty="0">
              <a:solidFill>
                <a:schemeClr val="bg1"/>
              </a:solidFill>
            </a:endParaRPr>
          </a:p>
        </p:txBody>
      </p:sp>
      <p:sp>
        <p:nvSpPr>
          <p:cNvPr id="3" name="TextBox 2"/>
          <p:cNvSpPr txBox="1"/>
          <p:nvPr/>
        </p:nvSpPr>
        <p:spPr>
          <a:xfrm>
            <a:off x="914400" y="727834"/>
            <a:ext cx="2409634" cy="276999"/>
          </a:xfrm>
          <a:prstGeom prst="rect">
            <a:avLst/>
          </a:prstGeom>
          <a:noFill/>
        </p:spPr>
        <p:txBody>
          <a:bodyPr wrap="none" rtlCol="0">
            <a:spAutoFit/>
          </a:bodyPr>
          <a:lstStyle/>
          <a:p>
            <a:r>
              <a:rPr lang="en-US" dirty="0" smtClean="0"/>
              <a:t>(mouse over to launch hyperlink)</a:t>
            </a:r>
            <a:endParaRPr lang="en-US" dirty="0"/>
          </a:p>
        </p:txBody>
      </p:sp>
      <p:pic>
        <p:nvPicPr>
          <p:cNvPr id="12" name="Picture 11"/>
          <p:cNvPicPr>
            <a:picLocks noChangeAspect="1"/>
          </p:cNvPicPr>
          <p:nvPr/>
        </p:nvPicPr>
        <p:blipFill>
          <a:blip r:embed="rId4"/>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55659215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6380" y="128130"/>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s-CO" sz="2800" b="1" dirty="0">
                <a:solidFill>
                  <a:srgbClr val="0070C0"/>
                </a:solidFill>
                <a:latin typeface="Arial" pitchFamily="34" charset="0"/>
                <a:cs typeface="Arial" pitchFamily="34" charset="0"/>
              </a:rPr>
              <a:t>Use case </a:t>
            </a:r>
            <a:r>
              <a:rPr lang="en-US" sz="2800" b="1" dirty="0">
                <a:solidFill>
                  <a:srgbClr val="0070C0"/>
                </a:solidFill>
                <a:latin typeface="Arial" pitchFamily="34" charset="0"/>
                <a:cs typeface="Arial" pitchFamily="34" charset="0"/>
              </a:rPr>
              <a:t>example</a:t>
            </a:r>
            <a:r>
              <a:rPr lang="es-CO" sz="2800" b="1" dirty="0">
                <a:solidFill>
                  <a:srgbClr val="0070C0"/>
                </a:solidFill>
                <a:latin typeface="Arial" pitchFamily="34" charset="0"/>
                <a:cs typeface="Arial" pitchFamily="34" charset="0"/>
              </a:rPr>
              <a:t> </a:t>
            </a:r>
            <a:r>
              <a:rPr lang="es-CO" sz="2800" b="1" dirty="0" smtClean="0">
                <a:solidFill>
                  <a:srgbClr val="0070C0"/>
                </a:solidFill>
                <a:latin typeface="Arial" pitchFamily="34" charset="0"/>
                <a:cs typeface="Arial" pitchFamily="34" charset="0"/>
              </a:rPr>
              <a:t>#2 </a:t>
            </a:r>
            <a:r>
              <a:rPr lang="en-US" sz="1500" b="1" kern="1200" dirty="0" smtClean="0">
                <a:solidFill>
                  <a:srgbClr val="0070C0"/>
                </a:solidFill>
                <a:latin typeface="Arial" pitchFamily="34" charset="0"/>
                <a:ea typeface="+mn-ea"/>
                <a:cs typeface="Arial" pitchFamily="34" charset="0"/>
              </a:rPr>
              <a:t>(Safety seal authentication)</a:t>
            </a:r>
            <a:endParaRPr lang="en-US" sz="1500" b="1" kern="1200" dirty="0">
              <a:solidFill>
                <a:srgbClr val="0070C0"/>
              </a:solidFill>
              <a:latin typeface="Arial" pitchFamily="34" charset="0"/>
              <a:ea typeface="+mn-ea"/>
              <a:cs typeface="Arial" pitchFamily="34" charset="0"/>
            </a:endParaRPr>
          </a:p>
        </p:txBody>
      </p:sp>
      <p:sp>
        <p:nvSpPr>
          <p:cNvPr id="4" name="TextBox 3"/>
          <p:cNvSpPr txBox="1"/>
          <p:nvPr/>
        </p:nvSpPr>
        <p:spPr>
          <a:xfrm>
            <a:off x="26580" y="761055"/>
            <a:ext cx="6221819" cy="400110"/>
          </a:xfrm>
          <a:prstGeom prst="rect">
            <a:avLst/>
          </a:prstGeom>
          <a:noFill/>
        </p:spPr>
        <p:txBody>
          <a:bodyPr wrap="square" rtlCol="0">
            <a:spAutoFit/>
          </a:bodyPr>
          <a:lstStyle/>
          <a:p>
            <a:pPr algn="ctr"/>
            <a:r>
              <a:rPr lang="en-US" sz="2000" b="1" dirty="0" smtClean="0"/>
              <a:t>Current Manual Approach to Inspecting Seals</a:t>
            </a:r>
            <a:endParaRPr lang="en-US" sz="2000" b="1" dirty="0"/>
          </a:p>
        </p:txBody>
      </p:sp>
      <p:pic>
        <p:nvPicPr>
          <p:cNvPr id="8" name="Picture 7"/>
          <p:cNvPicPr>
            <a:picLocks noChangeAspect="1"/>
          </p:cNvPicPr>
          <p:nvPr/>
        </p:nvPicPr>
        <p:blipFill>
          <a:blip r:embed="rId2"/>
          <a:stretch>
            <a:fillRect/>
          </a:stretch>
        </p:blipFill>
        <p:spPr>
          <a:xfrm>
            <a:off x="762000" y="1254107"/>
            <a:ext cx="8077200" cy="4781550"/>
          </a:xfrm>
          <a:prstGeom prst="rect">
            <a:avLst/>
          </a:prstGeom>
        </p:spPr>
      </p:pic>
      <p:sp>
        <p:nvSpPr>
          <p:cNvPr id="7"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12</a:t>
            </a:r>
            <a:endParaRPr lang="en-US" sz="1800" dirty="0">
              <a:solidFill>
                <a:schemeClr val="bg1"/>
              </a:solidFill>
            </a:endParaRPr>
          </a:p>
        </p:txBody>
      </p:sp>
      <p:pic>
        <p:nvPicPr>
          <p:cNvPr id="10" name="Picture 9"/>
          <p:cNvPicPr>
            <a:picLocks noChangeAspect="1"/>
          </p:cNvPicPr>
          <p:nvPr/>
        </p:nvPicPr>
        <p:blipFill>
          <a:blip r:embed="rId3"/>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192593727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6603" y="1690932"/>
            <a:ext cx="6553200" cy="3600986"/>
          </a:xfrm>
          <a:prstGeom prst="rect">
            <a:avLst/>
          </a:prstGeom>
        </p:spPr>
        <p:txBody>
          <a:bodyPr wrap="square">
            <a:spAutoFit/>
          </a:bodyPr>
          <a:lstStyle/>
          <a:p>
            <a:endParaRPr lang="en-US" dirty="0"/>
          </a:p>
          <a:p>
            <a:r>
              <a:rPr lang="en-US" sz="2000" dirty="0"/>
              <a:t></a:t>
            </a:r>
            <a:r>
              <a:rPr lang="en-US" sz="2400" dirty="0"/>
              <a:t>Scratches </a:t>
            </a:r>
            <a:endParaRPr lang="en-US" sz="2400" dirty="0" smtClean="0"/>
          </a:p>
          <a:p>
            <a:r>
              <a:rPr lang="en-US" sz="2400" dirty="0" smtClean="0"/>
              <a:t></a:t>
            </a:r>
            <a:r>
              <a:rPr lang="en-US" sz="2400" dirty="0"/>
              <a:t>Burn/Weld Marks </a:t>
            </a:r>
            <a:endParaRPr lang="en-US" sz="2400" dirty="0" smtClean="0"/>
          </a:p>
          <a:p>
            <a:r>
              <a:rPr lang="en-US" sz="2400" dirty="0" smtClean="0"/>
              <a:t></a:t>
            </a:r>
            <a:r>
              <a:rPr lang="en-US" sz="2400" dirty="0"/>
              <a:t>Tampered Bolts/Rivets </a:t>
            </a:r>
            <a:endParaRPr lang="en-US" sz="2400" dirty="0" smtClean="0"/>
          </a:p>
          <a:p>
            <a:r>
              <a:rPr lang="en-US" sz="2400" dirty="0" smtClean="0"/>
              <a:t></a:t>
            </a:r>
            <a:r>
              <a:rPr lang="en-US" sz="2400" dirty="0"/>
              <a:t>Fresh Grease </a:t>
            </a:r>
            <a:endParaRPr lang="en-US" sz="2400" dirty="0" smtClean="0"/>
          </a:p>
          <a:p>
            <a:r>
              <a:rPr lang="en-US" sz="2400" dirty="0" smtClean="0"/>
              <a:t></a:t>
            </a:r>
            <a:r>
              <a:rPr lang="en-US" sz="2400" dirty="0"/>
              <a:t>Fresh Paint </a:t>
            </a:r>
            <a:endParaRPr lang="en-US" sz="2400" dirty="0" smtClean="0"/>
          </a:p>
          <a:p>
            <a:r>
              <a:rPr lang="en-US" sz="2400" dirty="0" smtClean="0"/>
              <a:t></a:t>
            </a:r>
            <a:r>
              <a:rPr lang="en-US" sz="2400" dirty="0"/>
              <a:t>Silicone </a:t>
            </a:r>
            <a:endParaRPr lang="en-US" sz="2400" dirty="0" smtClean="0"/>
          </a:p>
          <a:p>
            <a:r>
              <a:rPr lang="en-US" sz="2400" dirty="0" smtClean="0"/>
              <a:t></a:t>
            </a:r>
            <a:r>
              <a:rPr lang="en-US" sz="2400" dirty="0"/>
              <a:t>Fiberglass Patchwork </a:t>
            </a:r>
            <a:endParaRPr lang="en-US" sz="2400" dirty="0" smtClean="0"/>
          </a:p>
          <a:p>
            <a:r>
              <a:rPr lang="en-US" sz="2400" dirty="0" smtClean="0"/>
              <a:t></a:t>
            </a:r>
            <a:r>
              <a:rPr lang="en-US" sz="2400" dirty="0"/>
              <a:t>Odor Masking Substances </a:t>
            </a:r>
            <a:endParaRPr lang="en-US" sz="2400" dirty="0" smtClean="0"/>
          </a:p>
          <a:p>
            <a:r>
              <a:rPr lang="en-US" sz="2400" dirty="0" smtClean="0"/>
              <a:t></a:t>
            </a:r>
            <a:r>
              <a:rPr lang="en-US" sz="2400" dirty="0"/>
              <a:t>After Market Modifications</a:t>
            </a:r>
          </a:p>
        </p:txBody>
      </p:sp>
      <p:sp>
        <p:nvSpPr>
          <p:cNvPr id="4" name="Title 1"/>
          <p:cNvSpPr txBox="1">
            <a:spLocks/>
          </p:cNvSpPr>
          <p:nvPr/>
        </p:nvSpPr>
        <p:spPr>
          <a:xfrm>
            <a:off x="276380" y="128130"/>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s-CO" sz="2800" b="1" dirty="0">
                <a:solidFill>
                  <a:srgbClr val="0070C0"/>
                </a:solidFill>
                <a:latin typeface="Arial" pitchFamily="34" charset="0"/>
                <a:cs typeface="Arial" pitchFamily="34" charset="0"/>
              </a:rPr>
              <a:t>Use case </a:t>
            </a:r>
            <a:r>
              <a:rPr lang="en-US" sz="2800" b="1" dirty="0">
                <a:solidFill>
                  <a:srgbClr val="0070C0"/>
                </a:solidFill>
                <a:latin typeface="Arial" pitchFamily="34" charset="0"/>
                <a:cs typeface="Arial" pitchFamily="34" charset="0"/>
              </a:rPr>
              <a:t>example</a:t>
            </a:r>
            <a:r>
              <a:rPr lang="es-CO" sz="2800" b="1" dirty="0">
                <a:solidFill>
                  <a:srgbClr val="0070C0"/>
                </a:solidFill>
                <a:latin typeface="Arial" pitchFamily="34" charset="0"/>
                <a:cs typeface="Arial" pitchFamily="34" charset="0"/>
              </a:rPr>
              <a:t> #2 </a:t>
            </a:r>
            <a:r>
              <a:rPr lang="en-US" sz="1700" b="1" dirty="0">
                <a:solidFill>
                  <a:srgbClr val="0070C0"/>
                </a:solidFill>
                <a:latin typeface="Arial" pitchFamily="34" charset="0"/>
                <a:cs typeface="Arial" pitchFamily="34" charset="0"/>
              </a:rPr>
              <a:t>(Safety seal authentication)</a:t>
            </a:r>
          </a:p>
        </p:txBody>
      </p:sp>
      <p:sp>
        <p:nvSpPr>
          <p:cNvPr id="5" name="TextBox 4"/>
          <p:cNvSpPr txBox="1"/>
          <p:nvPr/>
        </p:nvSpPr>
        <p:spPr>
          <a:xfrm>
            <a:off x="-228600" y="907959"/>
            <a:ext cx="6221819" cy="400110"/>
          </a:xfrm>
          <a:prstGeom prst="rect">
            <a:avLst/>
          </a:prstGeom>
          <a:noFill/>
        </p:spPr>
        <p:txBody>
          <a:bodyPr wrap="square" rtlCol="0">
            <a:spAutoFit/>
          </a:bodyPr>
          <a:lstStyle/>
          <a:p>
            <a:pPr algn="ctr"/>
            <a:r>
              <a:rPr lang="en-US" sz="2000" b="1" dirty="0" smtClean="0"/>
              <a:t>Key Manual Points of Seal Inspection</a:t>
            </a:r>
            <a:endParaRPr lang="en-US" sz="2000" b="1" dirty="0"/>
          </a:p>
        </p:txBody>
      </p:sp>
      <p:pic>
        <p:nvPicPr>
          <p:cNvPr id="7" name="Picture 6"/>
          <p:cNvPicPr>
            <a:picLocks noChangeAspect="1"/>
          </p:cNvPicPr>
          <p:nvPr/>
        </p:nvPicPr>
        <p:blipFill>
          <a:blip r:embed="rId2"/>
          <a:stretch>
            <a:fillRect/>
          </a:stretch>
        </p:blipFill>
        <p:spPr>
          <a:xfrm>
            <a:off x="4648200" y="1901391"/>
            <a:ext cx="4191000" cy="2705100"/>
          </a:xfrm>
          <a:prstGeom prst="rect">
            <a:avLst/>
          </a:prstGeom>
        </p:spPr>
      </p:pic>
      <p:sp>
        <p:nvSpPr>
          <p:cNvPr id="8"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13</a:t>
            </a:r>
            <a:endParaRPr lang="en-US" sz="1800" dirty="0">
              <a:solidFill>
                <a:schemeClr val="bg1"/>
              </a:solidFill>
            </a:endParaRPr>
          </a:p>
        </p:txBody>
      </p:sp>
      <p:pic>
        <p:nvPicPr>
          <p:cNvPr id="10" name="Picture 9"/>
          <p:cNvPicPr>
            <a:picLocks noChangeAspect="1"/>
          </p:cNvPicPr>
          <p:nvPr/>
        </p:nvPicPr>
        <p:blipFill>
          <a:blip r:embed="rId3"/>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95114249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1600200"/>
            <a:ext cx="9067800" cy="3046988"/>
          </a:xfrm>
          <a:prstGeom prst="rect">
            <a:avLst/>
          </a:prstGeom>
        </p:spPr>
        <p:txBody>
          <a:bodyPr wrap="square">
            <a:spAutoFit/>
          </a:bodyPr>
          <a:lstStyle/>
          <a:p>
            <a:pPr marL="457200" indent="-457200">
              <a:buFont typeface="Arial" panose="020B0604020202020204" pitchFamily="34" charset="0"/>
              <a:buChar char="•"/>
            </a:pPr>
            <a:r>
              <a:rPr lang="en-US" sz="2400" dirty="0"/>
              <a:t>RAF along with our affiliated sister company Authentect have developed a solution which can identify and authenticate a </a:t>
            </a:r>
            <a:r>
              <a:rPr lang="en-US" sz="2400" dirty="0" smtClean="0"/>
              <a:t>safety seal for </a:t>
            </a:r>
            <a:r>
              <a:rPr lang="en-US" sz="2400" dirty="0"/>
              <a:t>automated track-and-trace even in the absence of added identifying information</a:t>
            </a:r>
            <a:r>
              <a:rPr lang="en-US" sz="2400" dirty="0" smtClean="0"/>
              <a: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smtClean="0"/>
              <a:t>Provides a complete closed loop </a:t>
            </a:r>
          </a:p>
          <a:p>
            <a:r>
              <a:rPr lang="en-US" sz="2400" dirty="0"/>
              <a:t> </a:t>
            </a:r>
            <a:r>
              <a:rPr lang="en-US" sz="2400" dirty="0" smtClean="0"/>
              <a:t>     track &amp; trace system easily </a:t>
            </a:r>
          </a:p>
          <a:p>
            <a:r>
              <a:rPr lang="en-US" sz="2400" dirty="0"/>
              <a:t> </a:t>
            </a:r>
            <a:r>
              <a:rPr lang="en-US" sz="2400" dirty="0" smtClean="0"/>
              <a:t>     integrated into your current YMS </a:t>
            </a:r>
            <a:endParaRPr lang="en-US" sz="2400" dirty="0"/>
          </a:p>
        </p:txBody>
      </p:sp>
      <p:sp>
        <p:nvSpPr>
          <p:cNvPr id="4" name="Rectangle 3"/>
          <p:cNvSpPr/>
          <p:nvPr/>
        </p:nvSpPr>
        <p:spPr>
          <a:xfrm>
            <a:off x="312872" y="685800"/>
            <a:ext cx="1959191" cy="584775"/>
          </a:xfrm>
          <a:prstGeom prst="rect">
            <a:avLst/>
          </a:prstGeom>
        </p:spPr>
        <p:txBody>
          <a:bodyPr wrap="none">
            <a:spAutoFit/>
          </a:bodyPr>
          <a:lstStyle/>
          <a:p>
            <a:pPr algn="ctr"/>
            <a:r>
              <a:rPr lang="en-US" sz="3200" b="1" dirty="0" smtClean="0"/>
              <a:t>Solution:</a:t>
            </a:r>
            <a:endParaRPr lang="en-US" sz="3200" b="1" dirty="0"/>
          </a:p>
        </p:txBody>
      </p:sp>
      <p:sp>
        <p:nvSpPr>
          <p:cNvPr id="5" name="Title 1"/>
          <p:cNvSpPr txBox="1">
            <a:spLocks/>
          </p:cNvSpPr>
          <p:nvPr/>
        </p:nvSpPr>
        <p:spPr>
          <a:xfrm>
            <a:off x="276380" y="128130"/>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s-CO" sz="2800" b="1" dirty="0">
                <a:solidFill>
                  <a:srgbClr val="0070C0"/>
                </a:solidFill>
                <a:latin typeface="Arial" pitchFamily="34" charset="0"/>
                <a:cs typeface="Arial" pitchFamily="34" charset="0"/>
              </a:rPr>
              <a:t>Use case </a:t>
            </a:r>
            <a:r>
              <a:rPr lang="en-US" sz="2800" b="1" dirty="0">
                <a:solidFill>
                  <a:srgbClr val="0070C0"/>
                </a:solidFill>
                <a:latin typeface="Arial" pitchFamily="34" charset="0"/>
                <a:cs typeface="Arial" pitchFamily="34" charset="0"/>
              </a:rPr>
              <a:t>example</a:t>
            </a:r>
            <a:r>
              <a:rPr lang="es-CO" sz="2800" b="1" dirty="0">
                <a:solidFill>
                  <a:srgbClr val="0070C0"/>
                </a:solidFill>
                <a:latin typeface="Arial" pitchFamily="34" charset="0"/>
                <a:cs typeface="Arial" pitchFamily="34" charset="0"/>
              </a:rPr>
              <a:t> #2 </a:t>
            </a:r>
            <a:r>
              <a:rPr lang="en-US" sz="1700" b="1" dirty="0">
                <a:solidFill>
                  <a:srgbClr val="0070C0"/>
                </a:solidFill>
                <a:latin typeface="Arial" pitchFamily="34" charset="0"/>
                <a:cs typeface="Arial" pitchFamily="34" charset="0"/>
              </a:rPr>
              <a:t>(Safety seal authentication)</a:t>
            </a:r>
          </a:p>
        </p:txBody>
      </p:sp>
      <p:graphicFrame>
        <p:nvGraphicFramePr>
          <p:cNvPr id="7" name="Diagram 6"/>
          <p:cNvGraphicFramePr/>
          <p:nvPr>
            <p:extLst>
              <p:ext uri="{D42A27DB-BD31-4B8C-83A1-F6EECF244321}">
                <p14:modId xmlns:p14="http://schemas.microsoft.com/office/powerpoint/2010/main" val="673334229"/>
              </p:ext>
            </p:extLst>
          </p:nvPr>
        </p:nvGraphicFramePr>
        <p:xfrm>
          <a:off x="4425192" y="2743200"/>
          <a:ext cx="5018016" cy="3345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14</a:t>
            </a:r>
            <a:endParaRPr lang="en-US" sz="1800" dirty="0">
              <a:solidFill>
                <a:schemeClr val="bg1"/>
              </a:solidFill>
            </a:endParaRPr>
          </a:p>
        </p:txBody>
      </p:sp>
      <p:pic>
        <p:nvPicPr>
          <p:cNvPr id="10" name="Picture 9"/>
          <p:cNvPicPr>
            <a:picLocks noChangeAspect="1"/>
          </p:cNvPicPr>
          <p:nvPr/>
        </p:nvPicPr>
        <p:blipFill>
          <a:blip r:embed="rId7"/>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177372796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983" y="126273"/>
            <a:ext cx="5683391" cy="769441"/>
          </a:xfrm>
          <a:prstGeom prst="rect">
            <a:avLst/>
          </a:prstGeom>
        </p:spPr>
        <p:txBody>
          <a:bodyPr wrap="square">
            <a:spAutoFit/>
          </a:bodyPr>
          <a:lstStyle/>
          <a:p>
            <a:r>
              <a:rPr lang="en-US" sz="3200" b="1" u="none" baseline="0" dirty="0" smtClean="0">
                <a:solidFill>
                  <a:srgbClr val="0070C0"/>
                </a:solidFill>
                <a:ea typeface="Helvetica Neue Light" charset="0"/>
                <a:cs typeface="Arial" panose="020B0604020202020204" pitchFamily="34" charset="0"/>
              </a:rPr>
              <a:t>The Featureprint™</a:t>
            </a:r>
          </a:p>
          <a:p>
            <a:r>
              <a:rPr lang="en-US" i="1" dirty="0" smtClean="0">
                <a:latin typeface="Helvetica Neue Light" charset="0"/>
                <a:ea typeface="Helvetica Neue Light" charset="0"/>
                <a:cs typeface="Helvetica Neue Light" charset="0"/>
              </a:rPr>
              <a:t>I</a:t>
            </a:r>
            <a:r>
              <a:rPr lang="en-US" i="1" u="none" baseline="0" dirty="0" smtClean="0">
                <a:latin typeface="Helvetica Neue Light" charset="0"/>
                <a:ea typeface="Helvetica Neue Light" charset="0"/>
                <a:cs typeface="Helvetica Neue Light" charset="0"/>
              </a:rPr>
              <a:t>nstantly confirms an object’s identity, authenticity, and pedigree at any location</a:t>
            </a:r>
            <a:endParaRPr lang="en-US" dirty="0">
              <a:latin typeface="Helvetica Neue Light" charset="0"/>
              <a:ea typeface="Helvetica Neue Light" charset="0"/>
              <a:cs typeface="Helvetica Neue Light" charset="0"/>
            </a:endParaRPr>
          </a:p>
        </p:txBody>
      </p:sp>
      <p:sp>
        <p:nvSpPr>
          <p:cNvPr id="5" name="Rectangle 4"/>
          <p:cNvSpPr/>
          <p:nvPr/>
        </p:nvSpPr>
        <p:spPr>
          <a:xfrm>
            <a:off x="1590261" y="1099990"/>
            <a:ext cx="7239000" cy="2000548"/>
          </a:xfrm>
          <a:prstGeom prst="rect">
            <a:avLst/>
          </a:prstGeom>
        </p:spPr>
        <p:txBody>
          <a:bodyPr wrap="square">
            <a:spAutoFit/>
          </a:bodyPr>
          <a:lstStyle/>
          <a:p>
            <a:r>
              <a:rPr lang="en-US" sz="1400" b="1" u="none" baseline="0" dirty="0" smtClean="0">
                <a:latin typeface="Helvetica Neue" charset="0"/>
                <a:ea typeface="Helvetica Neue" charset="0"/>
                <a:cs typeface="Helvetica Neue" charset="0"/>
              </a:rPr>
              <a:t>A Featureprint is unique</a:t>
            </a:r>
          </a:p>
          <a:p>
            <a:endParaRPr lang="en-US" sz="500" b="1" u="none" baseline="0" dirty="0" smtClean="0">
              <a:latin typeface="Helvetica Neue" charset="0"/>
              <a:ea typeface="Helvetica Neue" charset="0"/>
              <a:cs typeface="Helvetica Neue" charset="0"/>
            </a:endParaRPr>
          </a:p>
          <a:p>
            <a:r>
              <a:rPr lang="en-US" sz="1400" dirty="0">
                <a:latin typeface="Helvetica Neue Light" charset="0"/>
                <a:ea typeface="Helvetica Neue Light" charset="0"/>
                <a:cs typeface="Helvetica Neue Light" charset="0"/>
              </a:rPr>
              <a:t>As every person has unique fingerprints, every object </a:t>
            </a:r>
            <a:r>
              <a:rPr lang="en-US" sz="1400" dirty="0" smtClean="0">
                <a:latin typeface="Helvetica Neue Light" charset="0"/>
                <a:ea typeface="Helvetica Neue Light" charset="0"/>
                <a:cs typeface="Helvetica Neue Light" charset="0"/>
              </a:rPr>
              <a:t>has unique surface properties </a:t>
            </a:r>
            <a:r>
              <a:rPr lang="en-US" sz="1400" dirty="0">
                <a:latin typeface="Helvetica Neue Light" charset="0"/>
                <a:ea typeface="Helvetica Neue Light" charset="0"/>
                <a:cs typeface="Helvetica Neue Light" charset="0"/>
              </a:rPr>
              <a:t>that make it distinct from all other similar items. </a:t>
            </a:r>
          </a:p>
          <a:p>
            <a:endParaRPr lang="en-US" sz="400" dirty="0" smtClean="0">
              <a:latin typeface="Helvetica Neue Light" charset="0"/>
              <a:ea typeface="Helvetica Neue Light" charset="0"/>
              <a:cs typeface="Helvetica Neue Light" charset="0"/>
            </a:endParaRPr>
          </a:p>
          <a:p>
            <a:r>
              <a:rPr lang="en-US" sz="1400" dirty="0" smtClean="0">
                <a:latin typeface="Helvetica Neue Light" charset="0"/>
                <a:ea typeface="Helvetica Neue Light" charset="0"/>
                <a:cs typeface="Helvetica Neue Light" charset="0"/>
              </a:rPr>
              <a:t>Our patented Featureprinting process extracts </a:t>
            </a:r>
            <a:r>
              <a:rPr lang="en-US" sz="1400" dirty="0">
                <a:latin typeface="Helvetica Neue Light" charset="0"/>
                <a:ea typeface="Helvetica Neue Light" charset="0"/>
                <a:cs typeface="Helvetica Neue Light" charset="0"/>
              </a:rPr>
              <a:t>minute hyperspectral details that clearly distinguish </a:t>
            </a:r>
            <a:r>
              <a:rPr lang="en-US" sz="1400" dirty="0" smtClean="0">
                <a:latin typeface="Helvetica Neue Light" charset="0"/>
                <a:ea typeface="Helvetica Neue Light" charset="0"/>
                <a:cs typeface="Helvetica Neue Light" charset="0"/>
              </a:rPr>
              <a:t>even </a:t>
            </a:r>
            <a:r>
              <a:rPr lang="en-US" sz="1400" dirty="0">
                <a:latin typeface="Helvetica Neue Light" charset="0"/>
                <a:ea typeface="Helvetica Neue Light" charset="0"/>
                <a:cs typeface="Helvetica Neue Light" charset="0"/>
              </a:rPr>
              <a:t>objects apparently identical to the human </a:t>
            </a:r>
            <a:r>
              <a:rPr lang="en-US" sz="1400" dirty="0" smtClean="0">
                <a:latin typeface="Helvetica Neue Light" charset="0"/>
                <a:ea typeface="Helvetica Neue Light" charset="0"/>
                <a:cs typeface="Helvetica Neue Light" charset="0"/>
              </a:rPr>
              <a:t>eye. This </a:t>
            </a:r>
            <a:r>
              <a:rPr lang="en-US" sz="1400" dirty="0">
                <a:latin typeface="Helvetica Neue Light" charset="0"/>
                <a:ea typeface="Helvetica Neue Light" charset="0"/>
                <a:cs typeface="Helvetica Neue Light" charset="0"/>
              </a:rPr>
              <a:t>hyperspectral image transformation collects and processes information from across the electromagnetic spectrum to uniquely classify and interrelate all the pixels of the region of interest and </a:t>
            </a:r>
            <a:r>
              <a:rPr lang="en-US" sz="1400" dirty="0" smtClean="0">
                <a:latin typeface="Helvetica Neue Light" charset="0"/>
                <a:ea typeface="Helvetica Neue Light" charset="0"/>
                <a:cs typeface="Helvetica Neue Light" charset="0"/>
              </a:rPr>
              <a:t>establishes a unique, verifiable identity of the object.</a:t>
            </a:r>
            <a:endParaRPr lang="en-US" sz="1400" dirty="0">
              <a:latin typeface="Helvetica Neue Light" charset="0"/>
              <a:ea typeface="Helvetica Neue Light" charset="0"/>
              <a:cs typeface="Helvetica Neue Light" charset="0"/>
            </a:endParaRPr>
          </a:p>
        </p:txBody>
      </p:sp>
      <p:sp>
        <p:nvSpPr>
          <p:cNvPr id="6" name="Rectangle 5"/>
          <p:cNvSpPr/>
          <p:nvPr/>
        </p:nvSpPr>
        <p:spPr>
          <a:xfrm>
            <a:off x="1600200" y="2635231"/>
            <a:ext cx="6934200" cy="307777"/>
          </a:xfrm>
          <a:prstGeom prst="rect">
            <a:avLst/>
          </a:prstGeom>
        </p:spPr>
        <p:txBody>
          <a:bodyPr wrap="square">
            <a:spAutoFit/>
          </a:bodyPr>
          <a:lstStyle/>
          <a:p>
            <a:endParaRPr lang="en-US" sz="1400" dirty="0">
              <a:solidFill>
                <a:srgbClr val="3E4A50"/>
              </a:solidFill>
              <a:latin typeface="Helvetica Neue Light" charset="0"/>
              <a:ea typeface="Helvetica Neue Light" charset="0"/>
              <a:cs typeface="Helvetica Neue Light"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172549"/>
            <a:ext cx="994375" cy="990231"/>
          </a:xfrm>
          <a:prstGeom prst="rect">
            <a:avLst/>
          </a:prstGeom>
        </p:spPr>
      </p:pic>
      <p:pic>
        <p:nvPicPr>
          <p:cNvPr id="8" name="Picture 7"/>
          <p:cNvPicPr>
            <a:picLocks noChangeAspect="1"/>
          </p:cNvPicPr>
          <p:nvPr/>
        </p:nvPicPr>
        <p:blipFill>
          <a:blip r:embed="rId3"/>
          <a:stretch>
            <a:fillRect/>
          </a:stretch>
        </p:blipFill>
        <p:spPr>
          <a:xfrm>
            <a:off x="2058891" y="3236031"/>
            <a:ext cx="6183011" cy="1326537"/>
          </a:xfrm>
          <a:prstGeom prst="rect">
            <a:avLst/>
          </a:prstGeom>
        </p:spPr>
      </p:pic>
      <p:grpSp>
        <p:nvGrpSpPr>
          <p:cNvPr id="44" name="Group 43"/>
          <p:cNvGrpSpPr/>
          <p:nvPr/>
        </p:nvGrpSpPr>
        <p:grpSpPr>
          <a:xfrm>
            <a:off x="2289122" y="5029200"/>
            <a:ext cx="5400109" cy="819507"/>
            <a:chOff x="2943922" y="1607618"/>
            <a:chExt cx="7458168" cy="1096276"/>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922" y="1607618"/>
              <a:ext cx="3166422" cy="700131"/>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0344" y="1754941"/>
              <a:ext cx="4291746" cy="948953"/>
            </a:xfrm>
            <a:prstGeom prst="rect">
              <a:avLst/>
            </a:prstGeom>
          </p:spPr>
        </p:pic>
        <p:cxnSp>
          <p:nvCxnSpPr>
            <p:cNvPr id="47" name="Straight Connector 46"/>
            <p:cNvCxnSpPr/>
            <p:nvPr/>
          </p:nvCxnSpPr>
          <p:spPr>
            <a:xfrm>
              <a:off x="3980985" y="1874951"/>
              <a:ext cx="3490332" cy="243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419599" y="1705479"/>
              <a:ext cx="3592552" cy="211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285785" y="2179751"/>
              <a:ext cx="3490332" cy="243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01206" y="1944844"/>
              <a:ext cx="3490332" cy="243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440151" y="1948189"/>
              <a:ext cx="3352800" cy="251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594909" y="2046024"/>
              <a:ext cx="3490332" cy="243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28337" y="1821281"/>
              <a:ext cx="3405448" cy="275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704361" y="2053804"/>
              <a:ext cx="3707969" cy="243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810582" y="2096119"/>
              <a:ext cx="4135377" cy="285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222194" y="1679622"/>
              <a:ext cx="3691717" cy="130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044973" y="1895488"/>
              <a:ext cx="3720275" cy="174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033787" y="1871607"/>
              <a:ext cx="3888523" cy="23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446372" y="1762949"/>
              <a:ext cx="3902996" cy="1672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741233" y="1825916"/>
              <a:ext cx="3421913" cy="2437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10582" y="2053804"/>
              <a:ext cx="4069398" cy="3025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39680" y="1789494"/>
              <a:ext cx="4166044" cy="1148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198065" y="2178657"/>
              <a:ext cx="4037003" cy="3363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10344" y="1957684"/>
              <a:ext cx="3992729" cy="1982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274916" y="1715403"/>
              <a:ext cx="3976820" cy="2882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960433" y="1825621"/>
              <a:ext cx="3870473" cy="2704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133385" y="2027351"/>
              <a:ext cx="3490332" cy="243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366149" y="2091411"/>
              <a:ext cx="3450524" cy="36106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596861" y="1804493"/>
              <a:ext cx="3207276" cy="25602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736802" y="1839640"/>
              <a:ext cx="4179350" cy="17299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800983" y="2234530"/>
              <a:ext cx="4131669" cy="28151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874334" y="1908688"/>
              <a:ext cx="4322058" cy="20665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83754" y="1822821"/>
              <a:ext cx="3928338" cy="30369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857741" y="2112012"/>
              <a:ext cx="4182884" cy="29547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736096" y="2229795"/>
              <a:ext cx="3805630" cy="35806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247173" y="2260430"/>
              <a:ext cx="3582637" cy="30366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939680" y="2205674"/>
              <a:ext cx="4249661" cy="3234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09183" y="2059785"/>
              <a:ext cx="4267205" cy="19738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79" name="Rectangle 78"/>
          <p:cNvSpPr/>
          <p:nvPr/>
        </p:nvSpPr>
        <p:spPr>
          <a:xfrm>
            <a:off x="160062" y="4931240"/>
            <a:ext cx="2114832" cy="707886"/>
          </a:xfrm>
          <a:prstGeom prst="rect">
            <a:avLst/>
          </a:prstGeom>
        </p:spPr>
        <p:txBody>
          <a:bodyPr wrap="square">
            <a:spAutoFit/>
          </a:bodyPr>
          <a:lstStyle/>
          <a:p>
            <a:r>
              <a:rPr lang="en-US" sz="2000" b="1" dirty="0" smtClean="0">
                <a:latin typeface="Helvetica Neue" charset="0"/>
                <a:ea typeface="Helvetica Neue" charset="0"/>
                <a:cs typeface="Helvetica Neue" charset="0"/>
              </a:rPr>
              <a:t>Seal Authentication</a:t>
            </a:r>
            <a:r>
              <a:rPr lang="en-US" sz="1600" b="1" dirty="0" smtClean="0">
                <a:latin typeface="Helvetica Neue Light" charset="0"/>
                <a:ea typeface="Helvetica Neue Light" charset="0"/>
                <a:cs typeface="Helvetica Neue Light" charset="0"/>
              </a:rPr>
              <a:t>:</a:t>
            </a:r>
            <a:endParaRPr lang="en-US" sz="1600" b="1" u="none" baseline="0" dirty="0" smtClean="0">
              <a:latin typeface="Helvetica Neue Light" charset="0"/>
              <a:ea typeface="Helvetica Neue Light" charset="0"/>
              <a:cs typeface="Helvetica Neue Light" charset="0"/>
            </a:endParaRPr>
          </a:p>
        </p:txBody>
      </p:sp>
      <p:sp>
        <p:nvSpPr>
          <p:cNvPr id="9" name="TextBox 8"/>
          <p:cNvSpPr txBox="1"/>
          <p:nvPr/>
        </p:nvSpPr>
        <p:spPr>
          <a:xfrm>
            <a:off x="6803085" y="4430910"/>
            <a:ext cx="1590261" cy="369332"/>
          </a:xfrm>
          <a:prstGeom prst="rect">
            <a:avLst/>
          </a:prstGeom>
          <a:noFill/>
        </p:spPr>
        <p:txBody>
          <a:bodyPr wrap="square" rtlCol="0">
            <a:spAutoFit/>
          </a:bodyPr>
          <a:lstStyle/>
          <a:p>
            <a:r>
              <a:rPr lang="en-US" sz="900" dirty="0" smtClean="0">
                <a:latin typeface="Helvetica Neue Light"/>
              </a:rPr>
              <a:t>Approximate representation of what the computer sees</a:t>
            </a:r>
            <a:endParaRPr lang="en-US" sz="900" dirty="0">
              <a:latin typeface="Helvetica Neue Light"/>
            </a:endParaRPr>
          </a:p>
        </p:txBody>
      </p:sp>
      <p:sp>
        <p:nvSpPr>
          <p:cNvPr id="80"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15</a:t>
            </a:r>
            <a:endParaRPr lang="en-US" sz="1800" dirty="0">
              <a:solidFill>
                <a:schemeClr val="bg1"/>
              </a:solidFill>
            </a:endParaRPr>
          </a:p>
        </p:txBody>
      </p:sp>
      <p:pic>
        <p:nvPicPr>
          <p:cNvPr id="82" name="Picture 81"/>
          <p:cNvPicPr>
            <a:picLocks noChangeAspect="1"/>
          </p:cNvPicPr>
          <p:nvPr/>
        </p:nvPicPr>
        <p:blipFill>
          <a:blip r:embed="rId6"/>
          <a:stretch>
            <a:fillRect/>
          </a:stretch>
        </p:blipFill>
        <p:spPr>
          <a:xfrm>
            <a:off x="7359277" y="-42495"/>
            <a:ext cx="1695000" cy="1253675"/>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8463" y="4909024"/>
            <a:ext cx="1199521" cy="1060077"/>
          </a:xfrm>
          <a:prstGeom prst="rect">
            <a:avLst/>
          </a:prstGeom>
        </p:spPr>
      </p:pic>
    </p:spTree>
    <p:extLst>
      <p:ext uri="{BB962C8B-B14F-4D97-AF65-F5344CB8AC3E}">
        <p14:creationId xmlns:p14="http://schemas.microsoft.com/office/powerpoint/2010/main" val="198490399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3329" y="3303300"/>
            <a:ext cx="1896471" cy="646331"/>
          </a:xfrm>
          <a:prstGeom prst="rect">
            <a:avLst/>
          </a:prstGeom>
        </p:spPr>
        <p:txBody>
          <a:bodyPr wrap="square">
            <a:spAutoFit/>
          </a:bodyPr>
          <a:lstStyle/>
          <a:p>
            <a:r>
              <a:rPr lang="en-US" u="none" baseline="0" dirty="0" smtClean="0">
                <a:latin typeface="Helvetica Neue Light" charset="0"/>
                <a:ea typeface="Helvetica Neue Light" charset="0"/>
                <a:cs typeface="Helvetica Neue Light" charset="0"/>
              </a:rPr>
              <a:t>Capture reference images</a:t>
            </a:r>
            <a:r>
              <a:rPr lang="en-US" u="none" dirty="0" smtClean="0">
                <a:latin typeface="Helvetica Neue Light" charset="0"/>
                <a:ea typeface="Helvetica Neue Light" charset="0"/>
                <a:cs typeface="Helvetica Neue Light" charset="0"/>
              </a:rPr>
              <a:t> </a:t>
            </a:r>
            <a:r>
              <a:rPr lang="en-US" u="none" baseline="0" dirty="0" smtClean="0">
                <a:latin typeface="Helvetica Neue Light" charset="0"/>
                <a:ea typeface="Helvetica Neue Light" charset="0"/>
                <a:cs typeface="Helvetica Neue Light" charset="0"/>
              </a:rPr>
              <a:t>and data at the point of provenance.</a:t>
            </a:r>
          </a:p>
        </p:txBody>
      </p:sp>
      <p:sp>
        <p:nvSpPr>
          <p:cNvPr id="7" name="Rectangle 6"/>
          <p:cNvSpPr/>
          <p:nvPr/>
        </p:nvSpPr>
        <p:spPr>
          <a:xfrm>
            <a:off x="2464198" y="3303300"/>
            <a:ext cx="2189952" cy="1015663"/>
          </a:xfrm>
          <a:prstGeom prst="rect">
            <a:avLst/>
          </a:prstGeom>
        </p:spPr>
        <p:txBody>
          <a:bodyPr wrap="square">
            <a:spAutoFit/>
          </a:bodyPr>
          <a:lstStyle/>
          <a:p>
            <a:r>
              <a:rPr lang="en-US" u="none" baseline="0" dirty="0" smtClean="0">
                <a:latin typeface="Helvetica Neue Light" charset="0"/>
                <a:ea typeface="Helvetica Neue Light" charset="0"/>
                <a:cs typeface="Helvetica Neue Light" charset="0"/>
              </a:rPr>
              <a:t>Our cloud platform</a:t>
            </a:r>
            <a:r>
              <a:rPr lang="en-US" u="none" dirty="0" smtClean="0">
                <a:latin typeface="Helvetica Neue Light" charset="0"/>
                <a:ea typeface="Helvetica Neue Light" charset="0"/>
                <a:cs typeface="Helvetica Neue Light" charset="0"/>
              </a:rPr>
              <a:t> extracts the </a:t>
            </a:r>
            <a:r>
              <a:rPr lang="en-US" u="none" baseline="0" dirty="0" smtClean="0">
                <a:latin typeface="Helvetica Neue Light" charset="0"/>
                <a:ea typeface="Helvetica Neue Light" charset="0"/>
                <a:cs typeface="Helvetica Neue Light" charset="0"/>
              </a:rPr>
              <a:t>Featureprint from the image.</a:t>
            </a:r>
            <a:r>
              <a:rPr lang="en-US" dirty="0" smtClean="0">
                <a:latin typeface="Helvetica Neue Light" charset="0"/>
                <a:ea typeface="Helvetica Neue Light" charset="0"/>
                <a:cs typeface="Helvetica Neue Light" charset="0"/>
              </a:rPr>
              <a:t> </a:t>
            </a:r>
            <a:r>
              <a:rPr lang="en-US" u="none" dirty="0" smtClean="0">
                <a:latin typeface="Helvetica Neue Light" charset="0"/>
                <a:ea typeface="Helvetica Neue Light" charset="0"/>
                <a:cs typeface="Helvetica Neue Light" charset="0"/>
              </a:rPr>
              <a:t>Featureprints</a:t>
            </a:r>
            <a:r>
              <a:rPr lang="en-US" dirty="0" smtClean="0">
                <a:latin typeface="Helvetica Neue Light" charset="0"/>
                <a:ea typeface="Helvetica Neue Light" charset="0"/>
                <a:cs typeface="Helvetica Neue Light" charset="0"/>
              </a:rPr>
              <a:t> are stored and available to be referenced for authentication. </a:t>
            </a:r>
            <a:endParaRPr lang="en-US" u="none" baseline="0" dirty="0" smtClean="0">
              <a:latin typeface="Helvetica Neue Light" charset="0"/>
              <a:ea typeface="Helvetica Neue Light" charset="0"/>
              <a:cs typeface="Helvetica Neue Light" charset="0"/>
            </a:endParaRPr>
          </a:p>
        </p:txBody>
      </p:sp>
      <p:sp>
        <p:nvSpPr>
          <p:cNvPr id="8" name="Rectangle 7"/>
          <p:cNvSpPr/>
          <p:nvPr/>
        </p:nvSpPr>
        <p:spPr>
          <a:xfrm>
            <a:off x="4834604" y="3302816"/>
            <a:ext cx="2133600" cy="646331"/>
          </a:xfrm>
          <a:prstGeom prst="rect">
            <a:avLst/>
          </a:prstGeom>
        </p:spPr>
        <p:txBody>
          <a:bodyPr wrap="square">
            <a:spAutoFit/>
          </a:bodyPr>
          <a:lstStyle/>
          <a:p>
            <a:r>
              <a:rPr lang="en-US" u="none" baseline="0" dirty="0" smtClean="0">
                <a:latin typeface="Helvetica Neue Light" charset="0"/>
                <a:ea typeface="Helvetica Neue Light" charset="0"/>
                <a:cs typeface="Helvetica Neue Light" charset="0"/>
              </a:rPr>
              <a:t>Smart,</a:t>
            </a:r>
            <a:r>
              <a:rPr lang="en-US" u="none" dirty="0" smtClean="0">
                <a:latin typeface="Helvetica Neue Light" charset="0"/>
                <a:ea typeface="Helvetica Neue Light" charset="0"/>
                <a:cs typeface="Helvetica Neue Light" charset="0"/>
              </a:rPr>
              <a:t> connected </a:t>
            </a:r>
            <a:r>
              <a:rPr lang="en-US" u="none" baseline="0" dirty="0" smtClean="0">
                <a:latin typeface="Helvetica Neue Light" charset="0"/>
                <a:ea typeface="Helvetica Neue Light" charset="0"/>
                <a:cs typeface="Helvetica Neue Light" charset="0"/>
              </a:rPr>
              <a:t>imaging devices facilitate our </a:t>
            </a:r>
            <a:r>
              <a:rPr lang="en-US" dirty="0">
                <a:latin typeface="Helvetica Neue Light" charset="0"/>
                <a:ea typeface="Helvetica Neue Light" charset="0"/>
                <a:cs typeface="Helvetica Neue Light" charset="0"/>
              </a:rPr>
              <a:t>authentication</a:t>
            </a:r>
            <a:r>
              <a:rPr lang="en-US" u="none" baseline="0" dirty="0" smtClean="0">
                <a:latin typeface="Helvetica Neue Light" charset="0"/>
                <a:ea typeface="Helvetica Neue Light" charset="0"/>
                <a:cs typeface="Helvetica Neue Light" charset="0"/>
              </a:rPr>
              <a:t> services.</a:t>
            </a:r>
          </a:p>
        </p:txBody>
      </p:sp>
      <p:sp>
        <p:nvSpPr>
          <p:cNvPr id="9" name="Rectangle 8"/>
          <p:cNvSpPr/>
          <p:nvPr/>
        </p:nvSpPr>
        <p:spPr>
          <a:xfrm>
            <a:off x="7324419" y="2927452"/>
            <a:ext cx="1436612" cy="276999"/>
          </a:xfrm>
          <a:prstGeom prst="rect">
            <a:avLst/>
          </a:prstGeom>
        </p:spPr>
        <p:txBody>
          <a:bodyPr wrap="none">
            <a:spAutoFit/>
          </a:bodyPr>
          <a:lstStyle/>
          <a:p>
            <a:pPr algn="ctr"/>
            <a:r>
              <a:rPr lang="en-US" b="1" dirty="0" smtClean="0">
                <a:latin typeface="Helvetica Neue" charset="0"/>
                <a:ea typeface="Helvetica Neue" charset="0"/>
                <a:cs typeface="Helvetica Neue" charset="0"/>
              </a:rPr>
              <a:t>TRACK &amp; TRACE</a:t>
            </a:r>
            <a:endParaRPr lang="en-US" b="1" dirty="0">
              <a:latin typeface="Helvetica Neue" charset="0"/>
              <a:ea typeface="Helvetica Neue" charset="0"/>
              <a:cs typeface="Helvetica Neue" charset="0"/>
            </a:endParaRPr>
          </a:p>
        </p:txBody>
      </p:sp>
      <p:sp>
        <p:nvSpPr>
          <p:cNvPr id="10" name="Rectangle 9"/>
          <p:cNvSpPr/>
          <p:nvPr/>
        </p:nvSpPr>
        <p:spPr>
          <a:xfrm>
            <a:off x="4976405" y="2929481"/>
            <a:ext cx="2219454" cy="369332"/>
          </a:xfrm>
          <a:prstGeom prst="rect">
            <a:avLst/>
          </a:prstGeom>
        </p:spPr>
        <p:txBody>
          <a:bodyPr wrap="none">
            <a:spAutoFit/>
          </a:bodyPr>
          <a:lstStyle/>
          <a:p>
            <a:r>
              <a:rPr lang="en-US" b="1" dirty="0" smtClean="0">
                <a:latin typeface="Arial" charset="0"/>
                <a:ea typeface="Arial" charset="0"/>
                <a:cs typeface="Arial" charset="0"/>
              </a:rPr>
              <a:t>AUTHENTICATION</a:t>
            </a:r>
            <a:endParaRPr lang="en-US" dirty="0">
              <a:latin typeface="Arial" charset="0"/>
              <a:ea typeface="Arial" charset="0"/>
              <a:cs typeface="Arial" charset="0"/>
            </a:endParaRPr>
          </a:p>
        </p:txBody>
      </p:sp>
      <p:sp>
        <p:nvSpPr>
          <p:cNvPr id="11" name="Rectangle 10"/>
          <p:cNvSpPr/>
          <p:nvPr/>
        </p:nvSpPr>
        <p:spPr>
          <a:xfrm>
            <a:off x="557554" y="2873418"/>
            <a:ext cx="1143000" cy="276999"/>
          </a:xfrm>
          <a:prstGeom prst="rect">
            <a:avLst/>
          </a:prstGeom>
        </p:spPr>
        <p:txBody>
          <a:bodyPr wrap="square">
            <a:spAutoFit/>
          </a:bodyPr>
          <a:lstStyle/>
          <a:p>
            <a:r>
              <a:rPr lang="en-US" b="1" u="none" baseline="0" dirty="0" smtClean="0">
                <a:latin typeface="Helvetica Neue" charset="0"/>
                <a:ea typeface="Helvetica Neue" charset="0"/>
                <a:cs typeface="Helvetica Neue" charset="0"/>
              </a:rPr>
              <a:t>INDUCTION</a:t>
            </a:r>
            <a:endParaRPr lang="en-US" dirty="0">
              <a:latin typeface="Helvetica Neue" charset="0"/>
              <a:ea typeface="Helvetica Neue" charset="0"/>
              <a:cs typeface="Helvetica Neue" charset="0"/>
            </a:endParaRPr>
          </a:p>
        </p:txBody>
      </p:sp>
      <p:pic>
        <p:nvPicPr>
          <p:cNvPr id="22" name="Picture 21"/>
          <p:cNvPicPr>
            <a:picLocks noChangeAspect="1"/>
          </p:cNvPicPr>
          <p:nvPr/>
        </p:nvPicPr>
        <p:blipFill>
          <a:blip r:embed="rId2"/>
          <a:stretch>
            <a:fillRect/>
          </a:stretch>
        </p:blipFill>
        <p:spPr>
          <a:xfrm>
            <a:off x="398890" y="1752600"/>
            <a:ext cx="1490597" cy="1175405"/>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009" y="1950461"/>
            <a:ext cx="1398635" cy="922957"/>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0602" y="954587"/>
            <a:ext cx="2771429" cy="2771429"/>
          </a:xfrm>
          <a:prstGeom prst="rect">
            <a:avLst/>
          </a:prstGeom>
        </p:spPr>
      </p:pic>
      <p:sp>
        <p:nvSpPr>
          <p:cNvPr id="27" name="Rectangle 26"/>
          <p:cNvSpPr/>
          <p:nvPr/>
        </p:nvSpPr>
        <p:spPr>
          <a:xfrm>
            <a:off x="309830" y="263483"/>
            <a:ext cx="5421217" cy="646331"/>
          </a:xfrm>
          <a:prstGeom prst="rect">
            <a:avLst/>
          </a:prstGeom>
        </p:spPr>
        <p:txBody>
          <a:bodyPr wrap="square">
            <a:spAutoFit/>
          </a:bodyPr>
          <a:lstStyle/>
          <a:p>
            <a:r>
              <a:rPr lang="en-US" sz="3600" b="1" dirty="0" smtClean="0">
                <a:solidFill>
                  <a:srgbClr val="0070C0"/>
                </a:solidFill>
                <a:ea typeface="Helvetica Neue Light" charset="0"/>
                <a:cs typeface="Arial" panose="020B0604020202020204" pitchFamily="34" charset="0"/>
              </a:rPr>
              <a:t>Workflow Overview</a:t>
            </a:r>
            <a:endParaRPr lang="en-US" sz="3600" b="1" u="none" baseline="0" dirty="0" smtClean="0">
              <a:solidFill>
                <a:srgbClr val="0070C0"/>
              </a:solidFill>
              <a:ea typeface="Helvetica Neue Light" charset="0"/>
              <a:cs typeface="Arial" panose="020B0604020202020204" pitchFamily="34" charset="0"/>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6653" y="1752600"/>
            <a:ext cx="1152144" cy="1146048"/>
          </a:xfrm>
          <a:prstGeom prst="rect">
            <a:avLst/>
          </a:prstGeom>
        </p:spPr>
      </p:pic>
      <p:sp>
        <p:nvSpPr>
          <p:cNvPr id="29" name="Rectangle 28"/>
          <p:cNvSpPr/>
          <p:nvPr/>
        </p:nvSpPr>
        <p:spPr>
          <a:xfrm>
            <a:off x="2362200" y="2873418"/>
            <a:ext cx="2222724" cy="646331"/>
          </a:xfrm>
          <a:prstGeom prst="rect">
            <a:avLst/>
          </a:prstGeom>
        </p:spPr>
        <p:txBody>
          <a:bodyPr wrap="none">
            <a:spAutoFit/>
          </a:bodyPr>
          <a:lstStyle/>
          <a:p>
            <a:pPr algn="ctr"/>
            <a:r>
              <a:rPr lang="en-US" b="1" dirty="0">
                <a:latin typeface="Helvetica Neue" charset="0"/>
                <a:ea typeface="Helvetica Neue" charset="0"/>
                <a:cs typeface="Helvetica Neue" charset="0"/>
              </a:rPr>
              <a:t>AUTHENTECT </a:t>
            </a:r>
            <a:endParaRPr lang="en-US" b="1" dirty="0" smtClean="0">
              <a:latin typeface="Helvetica Neue" charset="0"/>
              <a:ea typeface="Helvetica Neue" charset="0"/>
              <a:cs typeface="Helvetica Neue" charset="0"/>
            </a:endParaRPr>
          </a:p>
          <a:p>
            <a:pPr algn="ctr"/>
            <a:r>
              <a:rPr lang="en-US" b="1" dirty="0" smtClean="0">
                <a:latin typeface="Helvetica Neue" charset="0"/>
                <a:ea typeface="Helvetica Neue" charset="0"/>
                <a:cs typeface="Helvetica Neue" charset="0"/>
              </a:rPr>
              <a:t>CLOUD SERVICES</a:t>
            </a:r>
            <a:endParaRPr lang="en-US" b="1" dirty="0">
              <a:latin typeface="Helvetica Neue" charset="0"/>
              <a:ea typeface="Helvetica Neue" charset="0"/>
              <a:cs typeface="Helvetica Neue" charset="0"/>
            </a:endParaRPr>
          </a:p>
        </p:txBody>
      </p:sp>
      <p:sp>
        <p:nvSpPr>
          <p:cNvPr id="31" name="Rectangle 30"/>
          <p:cNvSpPr/>
          <p:nvPr/>
        </p:nvSpPr>
        <p:spPr>
          <a:xfrm>
            <a:off x="7195859" y="3300258"/>
            <a:ext cx="2070335" cy="830997"/>
          </a:xfrm>
          <a:prstGeom prst="rect">
            <a:avLst/>
          </a:prstGeom>
        </p:spPr>
        <p:txBody>
          <a:bodyPr wrap="square">
            <a:spAutoFit/>
          </a:bodyPr>
          <a:lstStyle/>
          <a:p>
            <a:r>
              <a:rPr lang="en-US" dirty="0">
                <a:latin typeface="Helvetica Neue Light" charset="0"/>
                <a:ea typeface="Helvetica Neue Light" charset="0"/>
                <a:cs typeface="Helvetica Neue Light" charset="0"/>
              </a:rPr>
              <a:t>Seals can be tracked through your system with each Featureprint </a:t>
            </a:r>
            <a:r>
              <a:rPr lang="en-US" dirty="0" smtClean="0">
                <a:latin typeface="Helvetica Neue Light" charset="0"/>
                <a:ea typeface="Helvetica Neue Light" charset="0"/>
                <a:cs typeface="Helvetica Neue Light" charset="0"/>
              </a:rPr>
              <a:t>verification.</a:t>
            </a:r>
            <a:endParaRPr lang="en-US" dirty="0">
              <a:latin typeface="Helvetica Neue Light" charset="0"/>
              <a:ea typeface="Helvetica Neue Light" charset="0"/>
              <a:cs typeface="Helvetica Neue Light" charset="0"/>
            </a:endParaRPr>
          </a:p>
        </p:txBody>
      </p:sp>
      <p:sp>
        <p:nvSpPr>
          <p:cNvPr id="19"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16</a:t>
            </a:r>
            <a:endParaRPr lang="en-US" sz="1800" dirty="0">
              <a:solidFill>
                <a:schemeClr val="bg1"/>
              </a:solidFill>
            </a:endParaRPr>
          </a:p>
        </p:txBody>
      </p:sp>
      <p:pic>
        <p:nvPicPr>
          <p:cNvPr id="17" name="Picture 16"/>
          <p:cNvPicPr>
            <a:picLocks noChangeAspect="1"/>
          </p:cNvPicPr>
          <p:nvPr/>
        </p:nvPicPr>
        <p:blipFill>
          <a:blip r:embed="rId6"/>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306073418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17</a:t>
            </a:r>
            <a:endParaRPr lang="en-US" sz="1800" dirty="0">
              <a:solidFill>
                <a:schemeClr val="bg1"/>
              </a:solidFill>
            </a:endParaRPr>
          </a:p>
        </p:txBody>
      </p:sp>
      <p:pic>
        <p:nvPicPr>
          <p:cNvPr id="3" name="Picture 2"/>
          <p:cNvPicPr>
            <a:picLocks noChangeAspect="1"/>
          </p:cNvPicPr>
          <p:nvPr/>
        </p:nvPicPr>
        <p:blipFill>
          <a:blip r:embed="rId3"/>
          <a:stretch>
            <a:fillRect/>
          </a:stretch>
        </p:blipFill>
        <p:spPr>
          <a:xfrm>
            <a:off x="762000" y="1447800"/>
            <a:ext cx="7162800" cy="1715583"/>
          </a:xfrm>
          <a:prstGeom prst="rect">
            <a:avLst/>
          </a:prstGeom>
        </p:spPr>
      </p:pic>
      <p:sp>
        <p:nvSpPr>
          <p:cNvPr id="4" name="Content Placeholder 2"/>
          <p:cNvSpPr txBox="1">
            <a:spLocks/>
          </p:cNvSpPr>
          <p:nvPr/>
        </p:nvSpPr>
        <p:spPr>
          <a:xfrm>
            <a:off x="228600" y="3352800"/>
            <a:ext cx="8229600" cy="4525963"/>
          </a:xfrm>
          <a:prstGeom prst="rect">
            <a:avLst/>
          </a:prstGeom>
        </p:spPr>
        <p:txBody>
          <a:bodyPr>
            <a:normAutofit/>
          </a:bodyPr>
          <a:lstStyle>
            <a:lvl1pPr marL="342900" indent="-342900" algn="l" rtl="0" eaLnBrk="0" fontAlgn="base" hangingPunct="0">
              <a:spcBef>
                <a:spcPct val="20000"/>
              </a:spcBef>
              <a:spcAft>
                <a:spcPct val="0"/>
              </a:spcAft>
              <a:buSzPct val="85000"/>
              <a:buChar char="o"/>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80000"/>
              <a:buChar char="•"/>
              <a:defRPr sz="2800">
                <a:solidFill>
                  <a:schemeClr val="tx1"/>
                </a:solidFill>
                <a:latin typeface="+mn-lt"/>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285750" lvl="1">
              <a:lnSpc>
                <a:spcPct val="90000"/>
              </a:lnSpc>
              <a:buFont typeface="Wingdings" pitchFamily="2" charset="2"/>
              <a:buChar char="q"/>
              <a:tabLst>
                <a:tab pos="2971800" algn="ctr"/>
                <a:tab pos="5943600" algn="r"/>
                <a:tab pos="6321425" algn="l"/>
                <a:tab pos="6572250" algn="r"/>
              </a:tabLst>
              <a:defRPr/>
            </a:pPr>
            <a:r>
              <a:rPr lang="en-US" sz="1400" b="1" dirty="0">
                <a:latin typeface="Arial" panose="020B0604020202020204" pitchFamily="34" charset="0"/>
                <a:cs typeface="Arial" panose="020B0604020202020204" pitchFamily="34" charset="0"/>
              </a:rPr>
              <a:t>International Maritime Dangerous Goods (IMDG) Code </a:t>
            </a:r>
            <a:r>
              <a:rPr lang="en-US" sz="1400" b="1" dirty="0" smtClean="0">
                <a:latin typeface="Arial" panose="020B0604020202020204" pitchFamily="34" charset="0"/>
                <a:cs typeface="Arial" panose="020B0604020202020204" pitchFamily="34" charset="0"/>
              </a:rPr>
              <a:t>Recognition (example)</a:t>
            </a:r>
            <a:endParaRPr lang="es-CO" sz="1400" kern="1200" dirty="0" smtClean="0">
              <a:latin typeface="Arial" pitchFamily="34" charset="0"/>
              <a:cs typeface="Arial" panose="020B0604020202020204" pitchFamily="34" charset="0"/>
            </a:endParaRPr>
          </a:p>
          <a:p>
            <a:pPr marL="742950" lvl="2" indent="-342900">
              <a:buFont typeface="Wingdings" pitchFamily="2" charset="2"/>
              <a:buChar char="ü"/>
            </a:pPr>
            <a:r>
              <a:rPr lang="en-US" sz="1400" kern="0" dirty="0" smtClean="0">
                <a:latin typeface="Arial" pitchFamily="34" charset="0"/>
                <a:cs typeface="Arial" pitchFamily="34" charset="0"/>
              </a:rPr>
              <a:t>Class 1 – Explosives</a:t>
            </a:r>
          </a:p>
          <a:p>
            <a:pPr marL="742950" lvl="2" indent="-342900">
              <a:buFont typeface="Wingdings" pitchFamily="2" charset="2"/>
              <a:buChar char="ü"/>
            </a:pPr>
            <a:r>
              <a:rPr lang="en-US" sz="1400" kern="0" dirty="0" smtClean="0">
                <a:latin typeface="Arial" pitchFamily="34" charset="0"/>
                <a:cs typeface="Arial" pitchFamily="34" charset="0"/>
              </a:rPr>
              <a:t>Class 2 – Gases</a:t>
            </a:r>
          </a:p>
          <a:p>
            <a:pPr marL="742950" lvl="2" indent="-342900">
              <a:buFont typeface="Wingdings" pitchFamily="2" charset="2"/>
              <a:buChar char="ü"/>
            </a:pPr>
            <a:r>
              <a:rPr lang="en-US" sz="1400" kern="0" dirty="0" smtClean="0">
                <a:latin typeface="Arial" pitchFamily="34" charset="0"/>
                <a:cs typeface="Arial" pitchFamily="34" charset="0"/>
              </a:rPr>
              <a:t>Class 3 – Flammable Liquids</a:t>
            </a:r>
          </a:p>
          <a:p>
            <a:pPr marL="742950" lvl="2" indent="-342900">
              <a:buFont typeface="Wingdings" pitchFamily="2" charset="2"/>
              <a:buChar char="ü"/>
            </a:pPr>
            <a:r>
              <a:rPr lang="en-US" sz="1400" kern="0" dirty="0" smtClean="0">
                <a:latin typeface="Arial" pitchFamily="34" charset="0"/>
                <a:cs typeface="Arial" pitchFamily="34" charset="0"/>
              </a:rPr>
              <a:t>Class 4 – Flammable Solids</a:t>
            </a:r>
          </a:p>
          <a:p>
            <a:pPr marL="742950" lvl="2" indent="-342900">
              <a:buFont typeface="Wingdings" pitchFamily="2" charset="2"/>
              <a:buChar char="ü"/>
            </a:pPr>
            <a:r>
              <a:rPr lang="en-US" sz="1400" kern="0" dirty="0" smtClean="0">
                <a:latin typeface="Arial" pitchFamily="34" charset="0"/>
                <a:cs typeface="Arial" pitchFamily="34" charset="0"/>
              </a:rPr>
              <a:t>Class 5 – </a:t>
            </a:r>
            <a:r>
              <a:rPr lang="en-US" sz="1400" dirty="0">
                <a:latin typeface="Arial" panose="020B0604020202020204" pitchFamily="34" charset="0"/>
                <a:cs typeface="Arial" panose="020B0604020202020204" pitchFamily="34" charset="0"/>
              </a:rPr>
              <a:t>Oxidizing substances and organic </a:t>
            </a:r>
            <a:r>
              <a:rPr lang="en-US" sz="1400" dirty="0" smtClean="0">
                <a:latin typeface="Arial" panose="020B0604020202020204" pitchFamily="34" charset="0"/>
                <a:cs typeface="Arial" panose="020B0604020202020204" pitchFamily="34" charset="0"/>
              </a:rPr>
              <a:t>peroxides</a:t>
            </a:r>
          </a:p>
          <a:p>
            <a:pPr marL="742950" lvl="2" indent="-342900">
              <a:buFont typeface="Wingdings" pitchFamily="2" charset="2"/>
              <a:buChar char="ü"/>
            </a:pPr>
            <a:r>
              <a:rPr lang="en-US" sz="1400" kern="0" dirty="0" smtClean="0">
                <a:latin typeface="Arial" pitchFamily="34" charset="0"/>
                <a:cs typeface="Arial" pitchFamily="34" charset="0"/>
              </a:rPr>
              <a:t>Class 6 – </a:t>
            </a:r>
            <a:r>
              <a:rPr lang="en-US" sz="1400" dirty="0">
                <a:latin typeface="Arial" panose="020B0604020202020204" pitchFamily="34" charset="0"/>
                <a:cs typeface="Arial" panose="020B0604020202020204" pitchFamily="34" charset="0"/>
              </a:rPr>
              <a:t>Toxic and infectious </a:t>
            </a:r>
            <a:r>
              <a:rPr lang="en-US" sz="1400" dirty="0" smtClean="0">
                <a:latin typeface="Arial" panose="020B0604020202020204" pitchFamily="34" charset="0"/>
                <a:cs typeface="Arial" panose="020B0604020202020204" pitchFamily="34" charset="0"/>
              </a:rPr>
              <a:t>substances</a:t>
            </a:r>
            <a:endParaRPr lang="en-US" sz="1400" kern="0" dirty="0" smtClean="0">
              <a:latin typeface="Arial" pitchFamily="34" charset="0"/>
              <a:cs typeface="Arial" pitchFamily="34" charset="0"/>
            </a:endParaRPr>
          </a:p>
          <a:p>
            <a:pPr marL="742950" lvl="2" indent="-342900">
              <a:buFont typeface="Wingdings" pitchFamily="2" charset="2"/>
              <a:buChar char="ü"/>
            </a:pPr>
            <a:r>
              <a:rPr lang="en-US" sz="1400" kern="0" dirty="0" smtClean="0">
                <a:latin typeface="Arial" pitchFamily="34" charset="0"/>
                <a:cs typeface="Arial" pitchFamily="34" charset="0"/>
              </a:rPr>
              <a:t>Class 7 – </a:t>
            </a:r>
            <a:r>
              <a:rPr lang="en-US" sz="1400" dirty="0">
                <a:latin typeface="Arial" panose="020B0604020202020204" pitchFamily="34" charset="0"/>
                <a:cs typeface="Arial" panose="020B0604020202020204" pitchFamily="34" charset="0"/>
              </a:rPr>
              <a:t>Radioactive material</a:t>
            </a:r>
            <a:endParaRPr lang="en-US" sz="1400" kern="0" dirty="0" smtClean="0">
              <a:latin typeface="Arial" pitchFamily="34" charset="0"/>
              <a:cs typeface="Arial" pitchFamily="34" charset="0"/>
            </a:endParaRPr>
          </a:p>
          <a:p>
            <a:pPr marL="742950" lvl="2" indent="-342900">
              <a:buFont typeface="Wingdings" pitchFamily="2" charset="2"/>
              <a:buChar char="ü"/>
            </a:pPr>
            <a:r>
              <a:rPr lang="en-US" sz="1400" kern="0" dirty="0" smtClean="0">
                <a:latin typeface="Arial" pitchFamily="34" charset="0"/>
                <a:cs typeface="Arial" pitchFamily="34" charset="0"/>
              </a:rPr>
              <a:t>Class 8 – </a:t>
            </a:r>
            <a:r>
              <a:rPr lang="en-US" sz="1400" dirty="0">
                <a:latin typeface="Arial" panose="020B0604020202020204" pitchFamily="34" charset="0"/>
                <a:cs typeface="Arial" panose="020B0604020202020204" pitchFamily="34" charset="0"/>
              </a:rPr>
              <a:t>Corrosive substances</a:t>
            </a:r>
            <a:endParaRPr lang="en-US" sz="1400" kern="0" dirty="0" smtClean="0">
              <a:latin typeface="Arial" pitchFamily="34" charset="0"/>
              <a:cs typeface="Arial" pitchFamily="34" charset="0"/>
            </a:endParaRPr>
          </a:p>
          <a:p>
            <a:pPr marL="742950" lvl="2" indent="-342900">
              <a:buFont typeface="Wingdings" pitchFamily="2" charset="2"/>
              <a:buChar char="ü"/>
            </a:pPr>
            <a:r>
              <a:rPr lang="en-US" sz="1400" kern="0" dirty="0" smtClean="0">
                <a:latin typeface="Arial" pitchFamily="34" charset="0"/>
                <a:cs typeface="Arial" pitchFamily="34" charset="0"/>
              </a:rPr>
              <a:t>Class 9 – </a:t>
            </a:r>
            <a:r>
              <a:rPr lang="en-US" sz="1400" dirty="0">
                <a:latin typeface="Arial" panose="020B0604020202020204" pitchFamily="34" charset="0"/>
                <a:cs typeface="Arial" panose="020B0604020202020204" pitchFamily="34" charset="0"/>
              </a:rPr>
              <a:t>Miscellaneous dangerous substances and articles</a:t>
            </a:r>
            <a:endParaRPr lang="en-US" sz="1400" kern="0" dirty="0" smtClean="0">
              <a:latin typeface="Arial" pitchFamily="34" charset="0"/>
              <a:cs typeface="Arial" pitchFamily="34" charset="0"/>
            </a:endParaRPr>
          </a:p>
          <a:p>
            <a:pPr marL="742950" lvl="2" indent="-342900">
              <a:buFont typeface="Wingdings" pitchFamily="2" charset="2"/>
              <a:buChar char="ü"/>
            </a:pPr>
            <a:endParaRPr lang="en-US" sz="1400" kern="0" dirty="0">
              <a:latin typeface="Arial" pitchFamily="34" charset="0"/>
              <a:cs typeface="Arial" pitchFamily="34" charset="0"/>
            </a:endParaRPr>
          </a:p>
        </p:txBody>
      </p:sp>
      <p:sp>
        <p:nvSpPr>
          <p:cNvPr id="5" name="Title 1"/>
          <p:cNvSpPr txBox="1">
            <a:spLocks/>
          </p:cNvSpPr>
          <p:nvPr/>
        </p:nvSpPr>
        <p:spPr>
          <a:xfrm>
            <a:off x="228600" y="933051"/>
            <a:ext cx="7505281"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s-CO" sz="2000" b="1" kern="1200" dirty="0" smtClean="0">
                <a:solidFill>
                  <a:schemeClr val="accent6">
                    <a:lumMod val="50000"/>
                  </a:schemeClr>
                </a:solidFill>
                <a:latin typeface="Arial" pitchFamily="34" charset="0"/>
                <a:ea typeface="+mn-ea"/>
                <a:cs typeface="Arial" pitchFamily="34" charset="0"/>
              </a:rPr>
              <a:t>OCR can also be used for IMO/</a:t>
            </a:r>
            <a:r>
              <a:rPr lang="en-US" sz="2000" b="1" kern="1200" dirty="0" smtClean="0">
                <a:solidFill>
                  <a:schemeClr val="accent6">
                    <a:lumMod val="50000"/>
                  </a:schemeClr>
                </a:solidFill>
                <a:latin typeface="Arial" pitchFamily="34" charset="0"/>
                <a:ea typeface="+mn-ea"/>
                <a:cs typeface="Arial" pitchFamily="34" charset="0"/>
              </a:rPr>
              <a:t>Hazardous</a:t>
            </a:r>
            <a:r>
              <a:rPr lang="es-CO" sz="2000" b="1" kern="1200" dirty="0" smtClean="0">
                <a:solidFill>
                  <a:schemeClr val="accent6">
                    <a:lumMod val="50000"/>
                  </a:schemeClr>
                </a:solidFill>
                <a:latin typeface="Arial" pitchFamily="34" charset="0"/>
                <a:ea typeface="+mn-ea"/>
                <a:cs typeface="Arial" pitchFamily="34" charset="0"/>
              </a:rPr>
              <a:t> </a:t>
            </a:r>
            <a:r>
              <a:rPr lang="en-US" sz="2000" b="1" kern="1200" dirty="0" smtClean="0">
                <a:solidFill>
                  <a:schemeClr val="accent6">
                    <a:lumMod val="50000"/>
                  </a:schemeClr>
                </a:solidFill>
                <a:latin typeface="Arial" pitchFamily="34" charset="0"/>
                <a:ea typeface="+mn-ea"/>
                <a:cs typeface="Arial" pitchFamily="34" charset="0"/>
              </a:rPr>
              <a:t>Placard</a:t>
            </a:r>
            <a:r>
              <a:rPr lang="es-CO" sz="2000" b="1" kern="1200" dirty="0" smtClean="0">
                <a:solidFill>
                  <a:schemeClr val="accent6">
                    <a:lumMod val="50000"/>
                  </a:schemeClr>
                </a:solidFill>
                <a:latin typeface="Arial" pitchFamily="34" charset="0"/>
                <a:ea typeface="+mn-ea"/>
                <a:cs typeface="Arial" pitchFamily="34" charset="0"/>
              </a:rPr>
              <a:t> </a:t>
            </a:r>
            <a:r>
              <a:rPr lang="en-US" sz="2000" b="1" kern="1200" dirty="0" smtClean="0">
                <a:solidFill>
                  <a:schemeClr val="accent6">
                    <a:lumMod val="50000"/>
                  </a:schemeClr>
                </a:solidFill>
                <a:latin typeface="Arial" pitchFamily="34" charset="0"/>
                <a:ea typeface="+mn-ea"/>
                <a:cs typeface="Arial" pitchFamily="34" charset="0"/>
              </a:rPr>
              <a:t>Detection</a:t>
            </a:r>
            <a:r>
              <a:rPr lang="es-CO" sz="2000" b="1" kern="1200" dirty="0" smtClean="0">
                <a:solidFill>
                  <a:schemeClr val="accent6">
                    <a:lumMod val="50000"/>
                  </a:schemeClr>
                </a:solidFill>
                <a:latin typeface="Arial" pitchFamily="34" charset="0"/>
                <a:ea typeface="+mn-ea"/>
                <a:cs typeface="Arial" pitchFamily="34" charset="0"/>
              </a:rPr>
              <a:t> </a:t>
            </a:r>
            <a:endParaRPr lang="en-US" sz="2000" b="1" kern="1200" dirty="0">
              <a:solidFill>
                <a:schemeClr val="accent6">
                  <a:lumMod val="50000"/>
                </a:schemeClr>
              </a:solidFill>
              <a:latin typeface="Arial" pitchFamily="34" charset="0"/>
              <a:ea typeface="+mn-ea"/>
              <a:cs typeface="Arial" pitchFamily="34" charset="0"/>
            </a:endParaRPr>
          </a:p>
        </p:txBody>
      </p:sp>
      <p:sp>
        <p:nvSpPr>
          <p:cNvPr id="7" name="Title 3"/>
          <p:cNvSpPr txBox="1">
            <a:spLocks/>
          </p:cNvSpPr>
          <p:nvPr/>
        </p:nvSpPr>
        <p:spPr>
          <a:xfrm>
            <a:off x="33867" y="-33037"/>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s-CO" sz="2800" b="1" kern="1200" dirty="0" smtClean="0">
                <a:solidFill>
                  <a:srgbClr val="0070C0"/>
                </a:solidFill>
                <a:latin typeface="Arial" pitchFamily="34" charset="0"/>
                <a:ea typeface="+mn-ea"/>
                <a:cs typeface="Arial" pitchFamily="34" charset="0"/>
              </a:rPr>
              <a:t>Use case </a:t>
            </a:r>
            <a:r>
              <a:rPr lang="en-US" sz="2800" b="1" kern="1200" dirty="0" smtClean="0">
                <a:solidFill>
                  <a:srgbClr val="0070C0"/>
                </a:solidFill>
                <a:latin typeface="Arial" pitchFamily="34" charset="0"/>
                <a:ea typeface="+mn-ea"/>
                <a:cs typeface="Arial" pitchFamily="34" charset="0"/>
              </a:rPr>
              <a:t>example</a:t>
            </a:r>
            <a:r>
              <a:rPr lang="es-CO" sz="2800" b="1" kern="1200" dirty="0" smtClean="0">
                <a:solidFill>
                  <a:srgbClr val="0070C0"/>
                </a:solidFill>
                <a:latin typeface="Arial" pitchFamily="34" charset="0"/>
                <a:ea typeface="+mn-ea"/>
                <a:cs typeface="Arial" pitchFamily="34" charset="0"/>
              </a:rPr>
              <a:t> #3 </a:t>
            </a:r>
            <a:r>
              <a:rPr lang="en-US" sz="1700" b="1" dirty="0" smtClean="0">
                <a:solidFill>
                  <a:srgbClr val="0070C0"/>
                </a:solidFill>
                <a:latin typeface="Arial" pitchFamily="34" charset="0"/>
                <a:cs typeface="Arial" pitchFamily="34" charset="0"/>
              </a:rPr>
              <a:t>(Verifying manifest records)</a:t>
            </a:r>
            <a:endParaRPr lang="en-US" sz="1700" b="1" dirty="0">
              <a:solidFill>
                <a:srgbClr val="0070C0"/>
              </a:solidFill>
              <a:latin typeface="Arial" pitchFamily="34" charset="0"/>
              <a:cs typeface="Arial" pitchFamily="34" charset="0"/>
            </a:endParaRPr>
          </a:p>
          <a:p>
            <a:endParaRPr lang="es-CO" sz="2800" b="1" kern="1200" dirty="0">
              <a:solidFill>
                <a:srgbClr val="0070C0"/>
              </a:solidFill>
              <a:latin typeface="Arial" pitchFamily="34" charset="0"/>
              <a:ea typeface="+mn-ea"/>
              <a:cs typeface="Arial" pitchFamily="34" charset="0"/>
            </a:endParaRPr>
          </a:p>
        </p:txBody>
      </p:sp>
      <p:pic>
        <p:nvPicPr>
          <p:cNvPr id="8" name="Picture 7"/>
          <p:cNvPicPr>
            <a:picLocks noChangeAspect="1"/>
          </p:cNvPicPr>
          <p:nvPr/>
        </p:nvPicPr>
        <p:blipFill>
          <a:blip r:embed="rId4"/>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253182383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76200" y="-34225"/>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s-CO" sz="2800" b="1" kern="1200" dirty="0" smtClean="0">
                <a:solidFill>
                  <a:srgbClr val="0070C0"/>
                </a:solidFill>
                <a:latin typeface="Arial" pitchFamily="34" charset="0"/>
                <a:ea typeface="+mn-ea"/>
                <a:cs typeface="Arial" pitchFamily="34" charset="0"/>
              </a:rPr>
              <a:t>Use case </a:t>
            </a:r>
            <a:r>
              <a:rPr lang="en-US" sz="2800" b="1" kern="1200" dirty="0" smtClean="0">
                <a:solidFill>
                  <a:srgbClr val="0070C0"/>
                </a:solidFill>
                <a:latin typeface="Arial" pitchFamily="34" charset="0"/>
                <a:ea typeface="+mn-ea"/>
                <a:cs typeface="Arial" pitchFamily="34" charset="0"/>
              </a:rPr>
              <a:t>example</a:t>
            </a:r>
            <a:r>
              <a:rPr lang="es-CO" sz="2800" b="1" kern="1200" dirty="0" smtClean="0">
                <a:solidFill>
                  <a:srgbClr val="0070C0"/>
                </a:solidFill>
                <a:latin typeface="Arial" pitchFamily="34" charset="0"/>
                <a:ea typeface="+mn-ea"/>
                <a:cs typeface="Arial" pitchFamily="34" charset="0"/>
              </a:rPr>
              <a:t> #4 </a:t>
            </a:r>
            <a:r>
              <a:rPr lang="en-US" sz="1700" b="1" dirty="0" smtClean="0">
                <a:solidFill>
                  <a:srgbClr val="0070C0"/>
                </a:solidFill>
                <a:latin typeface="Arial" pitchFamily="34" charset="0"/>
                <a:cs typeface="Arial" pitchFamily="34" charset="0"/>
              </a:rPr>
              <a:t>(Inventory, MTCE, and repair)</a:t>
            </a:r>
            <a:endParaRPr lang="en-US" sz="1700" b="1" dirty="0">
              <a:solidFill>
                <a:srgbClr val="0070C0"/>
              </a:solidFill>
              <a:latin typeface="Arial" pitchFamily="34" charset="0"/>
              <a:cs typeface="Arial" pitchFamily="34" charset="0"/>
            </a:endParaRPr>
          </a:p>
          <a:p>
            <a:endParaRPr lang="es-CO" sz="2800" b="1" kern="1200" dirty="0">
              <a:solidFill>
                <a:srgbClr val="0070C0"/>
              </a:solidFill>
              <a:latin typeface="Arial" pitchFamily="34" charset="0"/>
              <a:ea typeface="+mn-ea"/>
              <a:cs typeface="Arial" pitchFamily="34" charset="0"/>
            </a:endParaRPr>
          </a:p>
        </p:txBody>
      </p:sp>
      <p:sp>
        <p:nvSpPr>
          <p:cNvPr id="5" name="Title 1"/>
          <p:cNvSpPr txBox="1">
            <a:spLocks/>
          </p:cNvSpPr>
          <p:nvPr/>
        </p:nvSpPr>
        <p:spPr>
          <a:xfrm>
            <a:off x="3505200" y="923233"/>
            <a:ext cx="24384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n-US" sz="2000" b="1" dirty="0" smtClean="0">
                <a:solidFill>
                  <a:schemeClr val="accent6">
                    <a:lumMod val="50000"/>
                  </a:schemeClr>
                </a:solidFill>
                <a:latin typeface="Arial" pitchFamily="34" charset="0"/>
                <a:ea typeface="+mn-ea"/>
                <a:cs typeface="Arial" pitchFamily="34" charset="0"/>
              </a:rPr>
              <a:t>Truck</a:t>
            </a:r>
            <a:r>
              <a:rPr lang="es-CO" sz="2000" b="1" dirty="0" smtClean="0">
                <a:solidFill>
                  <a:schemeClr val="accent6">
                    <a:lumMod val="50000"/>
                  </a:schemeClr>
                </a:solidFill>
                <a:latin typeface="Arial" pitchFamily="34" charset="0"/>
                <a:ea typeface="+mn-ea"/>
                <a:cs typeface="Arial" pitchFamily="34" charset="0"/>
              </a:rPr>
              <a:t> </a:t>
            </a:r>
            <a:r>
              <a:rPr lang="en-US" sz="2000" b="1" dirty="0" smtClean="0">
                <a:solidFill>
                  <a:schemeClr val="accent6">
                    <a:lumMod val="50000"/>
                  </a:schemeClr>
                </a:solidFill>
                <a:latin typeface="Arial" pitchFamily="34" charset="0"/>
                <a:ea typeface="+mn-ea"/>
                <a:cs typeface="Arial" pitchFamily="34" charset="0"/>
              </a:rPr>
              <a:t>Chassis</a:t>
            </a:r>
            <a:r>
              <a:rPr lang="es-CO" sz="2000" b="1" dirty="0" smtClean="0">
                <a:solidFill>
                  <a:schemeClr val="accent6">
                    <a:lumMod val="50000"/>
                  </a:schemeClr>
                </a:solidFill>
                <a:latin typeface="Arial" pitchFamily="34" charset="0"/>
                <a:ea typeface="+mn-ea"/>
                <a:cs typeface="Arial" pitchFamily="34" charset="0"/>
              </a:rPr>
              <a:t> </a:t>
            </a:r>
            <a:endParaRPr lang="en-US" sz="2000" b="1" kern="1200" dirty="0">
              <a:solidFill>
                <a:schemeClr val="accent6">
                  <a:lumMod val="50000"/>
                </a:schemeClr>
              </a:solidFill>
              <a:latin typeface="Arial" pitchFamily="34" charset="0"/>
              <a:ea typeface="+mn-ea"/>
              <a:cs typeface="Arial" pitchFamily="34" charset="0"/>
            </a:endParaRPr>
          </a:p>
        </p:txBody>
      </p:sp>
      <p:pic>
        <p:nvPicPr>
          <p:cNvPr id="6" name="Picture 5"/>
          <p:cNvPicPr>
            <a:picLocks noChangeAspect="1"/>
          </p:cNvPicPr>
          <p:nvPr/>
        </p:nvPicPr>
        <p:blipFill>
          <a:blip r:embed="rId3"/>
          <a:stretch>
            <a:fillRect/>
          </a:stretch>
        </p:blipFill>
        <p:spPr>
          <a:xfrm>
            <a:off x="1481684" y="1532834"/>
            <a:ext cx="3170104" cy="2377578"/>
          </a:xfrm>
          <a:prstGeom prst="rect">
            <a:avLst/>
          </a:prstGeom>
        </p:spPr>
      </p:pic>
      <p:pic>
        <p:nvPicPr>
          <p:cNvPr id="7" name="Picture 6"/>
          <p:cNvPicPr>
            <a:picLocks noChangeAspect="1"/>
          </p:cNvPicPr>
          <p:nvPr/>
        </p:nvPicPr>
        <p:blipFill>
          <a:blip r:embed="rId4"/>
          <a:stretch>
            <a:fillRect/>
          </a:stretch>
        </p:blipFill>
        <p:spPr>
          <a:xfrm>
            <a:off x="4648200" y="1532833"/>
            <a:ext cx="3170104" cy="2377578"/>
          </a:xfrm>
          <a:prstGeom prst="rect">
            <a:avLst/>
          </a:prstGeom>
        </p:spPr>
      </p:pic>
      <p:sp>
        <p:nvSpPr>
          <p:cNvPr id="8" name="TextBox 7"/>
          <p:cNvSpPr txBox="1"/>
          <p:nvPr/>
        </p:nvSpPr>
        <p:spPr>
          <a:xfrm>
            <a:off x="1598267" y="4191000"/>
            <a:ext cx="5720027" cy="1446550"/>
          </a:xfrm>
          <a:prstGeom prst="rect">
            <a:avLst/>
          </a:prstGeom>
          <a:noFill/>
        </p:spPr>
        <p:txBody>
          <a:bodyPr wrap="none" rtlCol="0">
            <a:spAutoFit/>
          </a:bodyPr>
          <a:lstStyle/>
          <a:p>
            <a:pPr marL="342900" indent="-342900">
              <a:buFont typeface="Courier New" panose="02070309020205020404" pitchFamily="49" charset="0"/>
              <a:buChar char="o"/>
            </a:pPr>
            <a:r>
              <a:rPr lang="en-US" sz="2200" dirty="0" smtClean="0"/>
              <a:t>Manage Current Inventory</a:t>
            </a:r>
          </a:p>
          <a:p>
            <a:pPr marL="342900" indent="-342900">
              <a:buFont typeface="Courier New" panose="02070309020205020404" pitchFamily="49" charset="0"/>
              <a:buChar char="o"/>
            </a:pPr>
            <a:r>
              <a:rPr lang="en-US" sz="2200" dirty="0" smtClean="0"/>
              <a:t>Record in real-time Availability &amp; Location</a:t>
            </a:r>
          </a:p>
          <a:p>
            <a:pPr marL="342900" indent="-342900">
              <a:buFont typeface="Courier New" panose="02070309020205020404" pitchFamily="49" charset="0"/>
              <a:buChar char="o"/>
            </a:pPr>
            <a:r>
              <a:rPr lang="en-US" sz="2200" dirty="0" smtClean="0"/>
              <a:t>Link all Trailer Inspection records</a:t>
            </a:r>
          </a:p>
          <a:p>
            <a:pPr marL="342900" indent="-342900">
              <a:buFont typeface="Courier New" panose="02070309020205020404" pitchFamily="49" charset="0"/>
              <a:buChar char="o"/>
            </a:pPr>
            <a:r>
              <a:rPr lang="en-US" sz="2200" dirty="0" smtClean="0"/>
              <a:t>Track Ongoing Maintenance &amp; Repair</a:t>
            </a:r>
            <a:endParaRPr lang="en-US" sz="2200" dirty="0"/>
          </a:p>
        </p:txBody>
      </p:sp>
      <p:sp>
        <p:nvSpPr>
          <p:cNvPr id="9"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18</a:t>
            </a:r>
            <a:endParaRPr lang="en-US" sz="1800" dirty="0">
              <a:solidFill>
                <a:schemeClr val="bg1"/>
              </a:solidFill>
            </a:endParaRPr>
          </a:p>
        </p:txBody>
      </p:sp>
      <p:pic>
        <p:nvPicPr>
          <p:cNvPr id="10" name="Picture 9"/>
          <p:cNvPicPr>
            <a:picLocks noChangeAspect="1"/>
          </p:cNvPicPr>
          <p:nvPr/>
        </p:nvPicPr>
        <p:blipFill>
          <a:blip r:embed="rId5"/>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17452814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40847"/>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s-CO" sz="2800" b="1" kern="1200" dirty="0" smtClean="0">
                <a:solidFill>
                  <a:srgbClr val="0070C0"/>
                </a:solidFill>
                <a:latin typeface="Arial" pitchFamily="34" charset="0"/>
                <a:ea typeface="+mn-ea"/>
                <a:cs typeface="Arial" pitchFamily="34" charset="0"/>
              </a:rPr>
              <a:t>Use case </a:t>
            </a:r>
            <a:r>
              <a:rPr lang="en-US" sz="2800" b="1" kern="1200" dirty="0" smtClean="0">
                <a:solidFill>
                  <a:srgbClr val="0070C0"/>
                </a:solidFill>
                <a:latin typeface="Arial" pitchFamily="34" charset="0"/>
                <a:ea typeface="+mn-ea"/>
                <a:cs typeface="Arial" pitchFamily="34" charset="0"/>
              </a:rPr>
              <a:t>example</a:t>
            </a:r>
            <a:r>
              <a:rPr lang="es-CO" sz="2800" b="1" kern="1200" dirty="0" smtClean="0">
                <a:solidFill>
                  <a:srgbClr val="0070C0"/>
                </a:solidFill>
                <a:latin typeface="Arial" pitchFamily="34" charset="0"/>
                <a:ea typeface="+mn-ea"/>
                <a:cs typeface="Arial" pitchFamily="34" charset="0"/>
              </a:rPr>
              <a:t> #5 </a:t>
            </a:r>
            <a:r>
              <a:rPr lang="en-US" sz="1800" b="1" dirty="0" smtClean="0">
                <a:solidFill>
                  <a:srgbClr val="0070C0"/>
                </a:solidFill>
                <a:latin typeface="Arial" pitchFamily="34" charset="0"/>
                <a:cs typeface="Arial" pitchFamily="34" charset="0"/>
              </a:rPr>
              <a:t>(Other applications)</a:t>
            </a:r>
            <a:endParaRPr lang="en-US" sz="1800" b="1" dirty="0">
              <a:solidFill>
                <a:srgbClr val="0070C0"/>
              </a:solidFill>
              <a:latin typeface="Arial" pitchFamily="34" charset="0"/>
              <a:cs typeface="Arial" pitchFamily="34" charset="0"/>
            </a:endParaRPr>
          </a:p>
          <a:p>
            <a:endParaRPr lang="es-CO" sz="1800" b="1" kern="1200" dirty="0">
              <a:solidFill>
                <a:srgbClr val="0070C0"/>
              </a:solidFill>
              <a:latin typeface="Arial" pitchFamily="34" charset="0"/>
              <a:ea typeface="+mn-ea"/>
              <a:cs typeface="Arial" pitchFamily="34" charset="0"/>
            </a:endParaRPr>
          </a:p>
        </p:txBody>
      </p:sp>
      <p:sp>
        <p:nvSpPr>
          <p:cNvPr id="4" name="Title 1"/>
          <p:cNvSpPr txBox="1">
            <a:spLocks/>
          </p:cNvSpPr>
          <p:nvPr/>
        </p:nvSpPr>
        <p:spPr>
          <a:xfrm>
            <a:off x="381000" y="817776"/>
            <a:ext cx="6934200" cy="792163"/>
          </a:xfrm>
          <a:prstGeom prst="rect">
            <a:avLst/>
          </a:prstGeom>
        </p:spPr>
        <p:txBody>
          <a:bodyPr>
            <a:no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n-US" sz="2400" b="1" dirty="0" smtClean="0">
                <a:solidFill>
                  <a:schemeClr val="accent6">
                    <a:lumMod val="50000"/>
                  </a:schemeClr>
                </a:solidFill>
                <a:latin typeface="Arial" pitchFamily="34" charset="0"/>
                <a:ea typeface="+mn-ea"/>
                <a:cs typeface="Arial" pitchFamily="34" charset="0"/>
              </a:rPr>
              <a:t>Container yard checks and rail yard transfers</a:t>
            </a:r>
            <a:endParaRPr lang="en-US" sz="2400" b="1" kern="1200" dirty="0">
              <a:solidFill>
                <a:schemeClr val="accent6">
                  <a:lumMod val="50000"/>
                </a:schemeClr>
              </a:solidFill>
              <a:latin typeface="Arial" pitchFamily="34" charset="0"/>
              <a:ea typeface="+mn-ea"/>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3119" y="3352800"/>
            <a:ext cx="4080881" cy="2715781"/>
          </a:xfrm>
          <a:prstGeom prst="rect">
            <a:avLst/>
          </a:prstGeom>
        </p:spPr>
      </p:pic>
      <p:sp>
        <p:nvSpPr>
          <p:cNvPr id="5" name="TextBox 4"/>
          <p:cNvSpPr txBox="1"/>
          <p:nvPr/>
        </p:nvSpPr>
        <p:spPr>
          <a:xfrm>
            <a:off x="228600" y="1494314"/>
            <a:ext cx="8729081"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OCR can reduce the amount of time spent in the yard</a:t>
            </a:r>
          </a:p>
          <a:p>
            <a:endParaRPr lang="en-US" sz="1800" dirty="0" smtClean="0"/>
          </a:p>
          <a:p>
            <a:pPr marL="285750" indent="-285750">
              <a:buFont typeface="Arial" panose="020B0604020202020204" pitchFamily="34" charset="0"/>
              <a:buChar char="•"/>
            </a:pPr>
            <a:r>
              <a:rPr lang="en-US" sz="1800" dirty="0" smtClean="0"/>
              <a:t>Expands labor productivity to increase the frequency of inspections which will improve inventory management accuracy</a:t>
            </a:r>
          </a:p>
          <a:p>
            <a:endParaRPr lang="en-US" sz="1800" dirty="0" smtClean="0"/>
          </a:p>
          <a:p>
            <a:pPr marL="285750" indent="-285750">
              <a:buFont typeface="Arial" panose="020B0604020202020204" pitchFamily="34" charset="0"/>
              <a:buChar char="•"/>
            </a:pPr>
            <a:r>
              <a:rPr lang="en-US" sz="1800" dirty="0" smtClean="0"/>
              <a:t>Increases yard driver moves and reduces</a:t>
            </a:r>
          </a:p>
          <a:p>
            <a:r>
              <a:rPr lang="en-US" sz="1800" dirty="0"/>
              <a:t> </a:t>
            </a:r>
            <a:r>
              <a:rPr lang="en-US" sz="1800" dirty="0" smtClean="0"/>
              <a:t>    tractor expenses</a:t>
            </a:r>
          </a:p>
          <a:p>
            <a:endParaRPr lang="en-US" sz="1800" dirty="0"/>
          </a:p>
          <a:p>
            <a:pPr marL="285750" indent="-285750">
              <a:buFont typeface="Arial" panose="020B0604020202020204" pitchFamily="34" charset="0"/>
              <a:buChar char="•"/>
            </a:pPr>
            <a:r>
              <a:rPr lang="en-US" sz="1800" dirty="0" smtClean="0"/>
              <a:t>Offers real-time verification for inventory</a:t>
            </a:r>
          </a:p>
          <a:p>
            <a:r>
              <a:rPr lang="en-US" sz="1800" dirty="0"/>
              <a:t> </a:t>
            </a:r>
            <a:r>
              <a:rPr lang="en-US" sz="1800" dirty="0" smtClean="0"/>
              <a:t>    scanned and can alert any discrepancies</a:t>
            </a:r>
          </a:p>
          <a:p>
            <a:r>
              <a:rPr lang="en-US" sz="1800" dirty="0"/>
              <a:t> </a:t>
            </a:r>
            <a:r>
              <a:rPr lang="en-US" sz="1800" dirty="0" smtClean="0"/>
              <a:t>    from railroad EDI train records received</a:t>
            </a:r>
          </a:p>
          <a:p>
            <a:endParaRPr lang="en-US" sz="1800" dirty="0"/>
          </a:p>
          <a:p>
            <a:pPr marL="285750" indent="-285750">
              <a:buFont typeface="Arial" panose="020B0604020202020204" pitchFamily="34" charset="0"/>
              <a:buChar char="•"/>
            </a:pPr>
            <a:r>
              <a:rPr lang="en-US" sz="1800" dirty="0" smtClean="0"/>
              <a:t>Enhances load plan accuracy and typically</a:t>
            </a:r>
          </a:p>
          <a:p>
            <a:r>
              <a:rPr lang="en-US" sz="1800" dirty="0"/>
              <a:t> </a:t>
            </a:r>
            <a:r>
              <a:rPr lang="en-US" sz="1800" dirty="0" smtClean="0"/>
              <a:t>    reduces annual administrative costs due to </a:t>
            </a:r>
          </a:p>
          <a:p>
            <a:r>
              <a:rPr lang="en-US" sz="1800" dirty="0" smtClean="0"/>
              <a:t>     errors by 10% or more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8"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19</a:t>
            </a:r>
            <a:endParaRPr lang="en-US" sz="1800" dirty="0">
              <a:solidFill>
                <a:schemeClr val="bg1"/>
              </a:solidFill>
            </a:endParaRPr>
          </a:p>
        </p:txBody>
      </p:sp>
      <p:pic>
        <p:nvPicPr>
          <p:cNvPr id="9" name="Picture 8"/>
          <p:cNvPicPr>
            <a:picLocks noChangeAspect="1"/>
          </p:cNvPicPr>
          <p:nvPr/>
        </p:nvPicPr>
        <p:blipFill>
          <a:blip r:embed="rId3"/>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26311545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26158"/>
            <a:ext cx="7620000" cy="792163"/>
          </a:xfrm>
        </p:spPr>
        <p:txBody>
          <a:bodyPr/>
          <a:lstStyle/>
          <a:p>
            <a:r>
              <a:rPr lang="en-US" sz="3600" b="1" kern="1200" dirty="0" smtClean="0">
                <a:solidFill>
                  <a:srgbClr val="0070C0"/>
                </a:solidFill>
                <a:latin typeface="Arial" pitchFamily="34" charset="0"/>
                <a:ea typeface="+mn-ea"/>
                <a:cs typeface="Arial" pitchFamily="34" charset="0"/>
              </a:rPr>
              <a:t>Shipping Container Statistics</a:t>
            </a:r>
            <a:endParaRPr lang="en-US" sz="3600" b="1" kern="1200" dirty="0">
              <a:solidFill>
                <a:srgbClr val="0070C0"/>
              </a:solidFill>
              <a:latin typeface="Arial" pitchFamily="34" charset="0"/>
              <a:ea typeface="+mn-ea"/>
              <a:cs typeface="Arial" pitchFamily="34" charset="0"/>
            </a:endParaRPr>
          </a:p>
        </p:txBody>
      </p:sp>
      <p:sp>
        <p:nvSpPr>
          <p:cNvPr id="2" name="Slide Number Placeholder 1"/>
          <p:cNvSpPr>
            <a:spLocks noGrp="1"/>
          </p:cNvSpPr>
          <p:nvPr>
            <p:ph type="sldNum" sz="quarter" idx="10"/>
          </p:nvPr>
        </p:nvSpPr>
        <p:spPr/>
        <p:txBody>
          <a:bodyPr/>
          <a:lstStyle/>
          <a:p>
            <a:pPr>
              <a:defRPr/>
            </a:pPr>
            <a:endParaRPr lang="en-US" dirty="0" smtClean="0"/>
          </a:p>
          <a:p>
            <a:pPr>
              <a:defRPr/>
            </a:pPr>
            <a:r>
              <a:rPr lang="en-US" dirty="0" smtClean="0">
                <a:solidFill>
                  <a:schemeClr val="bg1"/>
                </a:solidFill>
              </a:rPr>
              <a:t>RAF Proprietary and Confidential      </a:t>
            </a:r>
            <a:fld id="{39562BAD-E4CB-4653-8DA4-C495FB9BDCB6}" type="slidenum">
              <a:rPr lang="en-US" sz="1800" smtClean="0">
                <a:solidFill>
                  <a:schemeClr val="bg1"/>
                </a:solidFill>
              </a:rPr>
              <a:pPr>
                <a:defRPr/>
              </a:pPr>
              <a:t>2</a:t>
            </a:fld>
            <a:endParaRPr lang="en-US" sz="1800" dirty="0">
              <a:solidFill>
                <a:schemeClr val="bg1"/>
              </a:solidFill>
            </a:endParaRPr>
          </a:p>
        </p:txBody>
      </p:sp>
      <p:pic>
        <p:nvPicPr>
          <p:cNvPr id="4" name="Picture 2" descr="The Svendborg Maersk was struck by high wind and waves off the coast of France after it left the Bay of Biscay By the time it had reached the Spanish port of Malaga, more than 500 containers were unaccounted for. "/>
          <p:cNvPicPr>
            <a:picLocks noChangeAspect="1" noChangeArrowheads="1"/>
          </p:cNvPicPr>
          <p:nvPr/>
        </p:nvPicPr>
        <p:blipFill rotWithShape="1">
          <a:blip r:embed="rId2">
            <a:extLst>
              <a:ext uri="{28A0092B-C50C-407E-A947-70E740481C1C}">
                <a14:useLocalDpi xmlns:a14="http://schemas.microsoft.com/office/drawing/2010/main" val="0"/>
              </a:ext>
            </a:extLst>
          </a:blip>
          <a:srcRect l="9683" r="3228"/>
          <a:stretch/>
        </p:blipFill>
        <p:spPr bwMode="auto">
          <a:xfrm>
            <a:off x="685800" y="762000"/>
            <a:ext cx="4709615" cy="30418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400" y="3993500"/>
            <a:ext cx="8839200" cy="2062103"/>
          </a:xfrm>
          <a:prstGeom prst="rect">
            <a:avLst/>
          </a:prstGeom>
          <a:noFill/>
        </p:spPr>
        <p:txBody>
          <a:bodyPr wrap="square" rtlCol="0">
            <a:spAutoFit/>
          </a:bodyPr>
          <a:lstStyle/>
          <a:p>
            <a:pPr marL="171450" indent="-171450">
              <a:buFont typeface="Arial" panose="020B0604020202020204" pitchFamily="34" charset="0"/>
              <a:buChar char="•"/>
            </a:pPr>
            <a:r>
              <a:rPr lang="en-US" sz="1600" dirty="0"/>
              <a:t>Shipping containers account for about 90% of the non bulk cargo transported in the world</a:t>
            </a:r>
            <a:endParaRPr lang="en-US" sz="1600" dirty="0" smtClean="0"/>
          </a:p>
          <a:p>
            <a:pPr marL="171450" indent="-171450">
              <a:buFont typeface="Arial" panose="020B0604020202020204" pitchFamily="34" charset="0"/>
              <a:buChar char="•"/>
            </a:pPr>
            <a:r>
              <a:rPr lang="en-US" sz="1600" dirty="0" smtClean="0"/>
              <a:t>Last year the world’s container ports moved 560 million 20-foot containers</a:t>
            </a:r>
            <a:endParaRPr lang="en-US" sz="1600" dirty="0" smtClean="0"/>
          </a:p>
          <a:p>
            <a:pPr marL="171450" indent="-171450">
              <a:buFont typeface="Arial" panose="020B0604020202020204" pitchFamily="34" charset="0"/>
              <a:buChar char="•"/>
            </a:pPr>
            <a:r>
              <a:rPr lang="en-US" sz="1600" dirty="0"/>
              <a:t>There are currently over 17 million shipping containers in the world</a:t>
            </a:r>
            <a:endParaRPr lang="en-US" sz="1600" dirty="0" smtClean="0"/>
          </a:p>
          <a:p>
            <a:pPr marL="628650" lvl="1" indent="-171450">
              <a:buFont typeface="Arial" panose="020B0604020202020204" pitchFamily="34" charset="0"/>
              <a:buChar char="•"/>
            </a:pPr>
            <a:r>
              <a:rPr lang="en-US" sz="1600" dirty="0" smtClean="0"/>
              <a:t>Every day 5 or </a:t>
            </a:r>
            <a:r>
              <a:rPr lang="en-US" sz="1600" dirty="0"/>
              <a:t>6 million </a:t>
            </a:r>
            <a:r>
              <a:rPr lang="en-US" sz="1600" dirty="0" smtClean="0"/>
              <a:t>containers are concurrently shipping </a:t>
            </a:r>
            <a:r>
              <a:rPr lang="en-US" sz="1600" dirty="0"/>
              <a:t>around the world on vessels, trucks, and trains. </a:t>
            </a:r>
            <a:endParaRPr lang="en-US" sz="1600" dirty="0" smtClean="0"/>
          </a:p>
          <a:p>
            <a:pPr marL="628650" lvl="1" indent="-171450">
              <a:buFont typeface="Arial" panose="020B0604020202020204" pitchFamily="34" charset="0"/>
              <a:buChar char="•"/>
            </a:pPr>
            <a:r>
              <a:rPr lang="en-US" sz="1600" dirty="0" smtClean="0"/>
              <a:t>In </a:t>
            </a:r>
            <a:r>
              <a:rPr lang="en-US" sz="1600" dirty="0"/>
              <a:t>total, they make around 200 million trips a year</a:t>
            </a:r>
            <a:r>
              <a:rPr lang="en-US" sz="1600" dirty="0" smtClean="0"/>
              <a:t>.</a:t>
            </a:r>
          </a:p>
          <a:p>
            <a:pPr marL="628650" lvl="1" indent="-171450">
              <a:buFont typeface="Arial" panose="020B0604020202020204" pitchFamily="34" charset="0"/>
              <a:buChar char="•"/>
            </a:pPr>
            <a:r>
              <a:rPr lang="en-US" sz="1600" dirty="0" smtClean="0"/>
              <a:t>On average a single container will have up to 13 chain of custody transfer events per shipment.  Each event will require a container to be tracked and inspected!</a:t>
            </a:r>
          </a:p>
        </p:txBody>
      </p:sp>
      <p:pic>
        <p:nvPicPr>
          <p:cNvPr id="7" name="Picture 6"/>
          <p:cNvPicPr>
            <a:picLocks noChangeAspect="1"/>
          </p:cNvPicPr>
          <p:nvPr/>
        </p:nvPicPr>
        <p:blipFill>
          <a:blip r:embed="rId3"/>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363698953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endParaRPr lang="en-US" dirty="0" smtClean="0"/>
          </a:p>
          <a:p>
            <a:pPr>
              <a:defRPr/>
            </a:pPr>
            <a:r>
              <a:rPr lang="en-US" dirty="0" smtClean="0">
                <a:solidFill>
                  <a:schemeClr val="bg1"/>
                </a:solidFill>
              </a:rPr>
              <a:t>RAF Proprietary and Confidential      </a:t>
            </a:r>
            <a:fld id="{39562BAD-E4CB-4653-8DA4-C495FB9BDCB6}" type="slidenum">
              <a:rPr lang="en-US" sz="1800" smtClean="0">
                <a:solidFill>
                  <a:schemeClr val="bg1"/>
                </a:solidFill>
              </a:rPr>
              <a:pPr>
                <a:defRPr/>
              </a:pPr>
              <a:t>20</a:t>
            </a:fld>
            <a:endParaRPr lang="en-US" sz="1800" dirty="0">
              <a:solidFill>
                <a:schemeClr val="bg1"/>
              </a:solidFill>
            </a:endParaRPr>
          </a:p>
        </p:txBody>
      </p:sp>
      <p:sp>
        <p:nvSpPr>
          <p:cNvPr id="3" name="Title 1"/>
          <p:cNvSpPr txBox="1">
            <a:spLocks/>
          </p:cNvSpPr>
          <p:nvPr/>
        </p:nvSpPr>
        <p:spPr>
          <a:xfrm>
            <a:off x="304800" y="236498"/>
            <a:ext cx="6477000" cy="792163"/>
          </a:xfrm>
          <a:prstGeom prst="rect">
            <a:avLst/>
          </a:prstGeom>
        </p:spPr>
        <p:txBody>
          <a:bodyPr>
            <a:normAutofit fontScale="92500" lnSpcReduction="20000"/>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n-US" sz="2800" b="1" kern="1200" dirty="0" smtClean="0">
                <a:solidFill>
                  <a:srgbClr val="0070C0"/>
                </a:solidFill>
                <a:latin typeface="Arial" pitchFamily="34" charset="0"/>
                <a:ea typeface="+mn-ea"/>
                <a:cs typeface="Arial" pitchFamily="34" charset="0"/>
              </a:rPr>
              <a:t>What are the additional benefits gained using a Mobile OCR solution</a:t>
            </a:r>
            <a:endParaRPr lang="en-US" sz="2800" b="1" kern="1200" dirty="0">
              <a:solidFill>
                <a:srgbClr val="0070C0"/>
              </a:solidFill>
              <a:latin typeface="Arial" pitchFamily="34" charset="0"/>
              <a:ea typeface="+mn-ea"/>
              <a:cs typeface="Arial" pitchFamily="34" charset="0"/>
            </a:endParaRPr>
          </a:p>
        </p:txBody>
      </p:sp>
      <p:sp>
        <p:nvSpPr>
          <p:cNvPr id="5" name="Rectangle 4"/>
          <p:cNvSpPr/>
          <p:nvPr/>
        </p:nvSpPr>
        <p:spPr>
          <a:xfrm>
            <a:off x="304800" y="1143000"/>
            <a:ext cx="8534400" cy="4832092"/>
          </a:xfrm>
          <a:prstGeom prst="rect">
            <a:avLst/>
          </a:prstGeom>
        </p:spPr>
        <p:txBody>
          <a:bodyPr wrap="square">
            <a:spAutoFit/>
          </a:bodyPr>
          <a:lstStyle/>
          <a:p>
            <a:pPr marL="342900" indent="-342900">
              <a:buFont typeface="Courier New" panose="02070309020205020404" pitchFamily="49" charset="0"/>
              <a:buChar char="o"/>
            </a:pPr>
            <a:r>
              <a:rPr lang="en-US" sz="2200" dirty="0"/>
              <a:t>Argosy Mobile is </a:t>
            </a:r>
            <a:r>
              <a:rPr lang="en-US" sz="2200" dirty="0" smtClean="0"/>
              <a:t>a very low cost alternative to fixed camera systems</a:t>
            </a:r>
          </a:p>
          <a:p>
            <a:endParaRPr lang="en-US" sz="2200" dirty="0" smtClean="0"/>
          </a:p>
          <a:p>
            <a:pPr marL="342900" indent="-342900">
              <a:buFont typeface="Courier New" panose="02070309020205020404" pitchFamily="49" charset="0"/>
              <a:buChar char="o"/>
            </a:pPr>
            <a:r>
              <a:rPr lang="en-US" sz="2200" dirty="0" smtClean="0"/>
              <a:t>Mobile OCR applications are ideally suited for intermodal terminal operators looking to improve </a:t>
            </a:r>
            <a:r>
              <a:rPr lang="en-US" sz="2200" dirty="0"/>
              <a:t>asset visibility and </a:t>
            </a:r>
            <a:r>
              <a:rPr lang="en-US" sz="2200" dirty="0" smtClean="0"/>
              <a:t>tracking</a:t>
            </a:r>
          </a:p>
          <a:p>
            <a:endParaRPr lang="en-US" sz="2200" dirty="0" smtClean="0"/>
          </a:p>
          <a:p>
            <a:pPr marL="342900" indent="-342900">
              <a:buFont typeface="Courier New" panose="02070309020205020404" pitchFamily="49" charset="0"/>
              <a:buChar char="o"/>
            </a:pPr>
            <a:r>
              <a:rPr lang="en-US" sz="2200" dirty="0" smtClean="0"/>
              <a:t>Mobile OCR provides scalable gate control to eliminate backups during peak traffic periods by increasing labor productivity </a:t>
            </a:r>
          </a:p>
          <a:p>
            <a:endParaRPr lang="en-US" sz="2200" dirty="0" smtClean="0"/>
          </a:p>
          <a:p>
            <a:pPr marL="342900" indent="-342900">
              <a:buFont typeface="Courier New" panose="02070309020205020404" pitchFamily="49" charset="0"/>
              <a:buChar char="o"/>
            </a:pPr>
            <a:r>
              <a:rPr lang="en-US" sz="2200" dirty="0" smtClean="0"/>
              <a:t>Increases gate-in capacity greater than 35% without adding additional personnel</a:t>
            </a:r>
          </a:p>
          <a:p>
            <a:endParaRPr lang="en-US" sz="2200" dirty="0" smtClean="0"/>
          </a:p>
          <a:p>
            <a:pPr marL="342900" indent="-342900">
              <a:buFont typeface="Courier New" panose="02070309020205020404" pitchFamily="49" charset="0"/>
              <a:buChar char="o"/>
            </a:pPr>
            <a:r>
              <a:rPr lang="en-US" sz="2200" dirty="0" smtClean="0"/>
              <a:t>Significantly </a:t>
            </a:r>
            <a:r>
              <a:rPr lang="en-US" sz="2200" dirty="0"/>
              <a:t>reduces errors caused by manual data </a:t>
            </a:r>
            <a:r>
              <a:rPr lang="en-US" sz="2200" dirty="0" smtClean="0"/>
              <a:t>entry which can lower your daily administrative costs </a:t>
            </a:r>
          </a:p>
        </p:txBody>
      </p:sp>
      <p:pic>
        <p:nvPicPr>
          <p:cNvPr id="6" name="Picture 5"/>
          <p:cNvPicPr>
            <a:picLocks noChangeAspect="1"/>
          </p:cNvPicPr>
          <p:nvPr/>
        </p:nvPicPr>
        <p:blipFill>
          <a:blip r:embed="rId2"/>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419292466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270256"/>
            <a:ext cx="8991600" cy="4832092"/>
          </a:xfrm>
          <a:prstGeom prst="rect">
            <a:avLst/>
          </a:prstGeom>
        </p:spPr>
        <p:txBody>
          <a:bodyPr wrap="square">
            <a:spAutoFit/>
          </a:bodyPr>
          <a:lstStyle/>
          <a:p>
            <a:pPr marL="342900" indent="-342900">
              <a:buFont typeface="Courier New" panose="02070309020205020404" pitchFamily="49" charset="0"/>
              <a:buChar char="o"/>
            </a:pPr>
            <a:r>
              <a:rPr lang="en-US" sz="2200" dirty="0"/>
              <a:t>Provides high resolution images for containers, chassis, and safety seals along with </a:t>
            </a:r>
            <a:r>
              <a:rPr lang="en-US" sz="2200" dirty="0" smtClean="0"/>
              <a:t>location/coordinate which can be easily be linked into your database for each transaction recorded </a:t>
            </a:r>
          </a:p>
          <a:p>
            <a:endParaRPr lang="en-US" sz="2200" dirty="0"/>
          </a:p>
          <a:p>
            <a:pPr marL="342900" indent="-342900">
              <a:buFont typeface="Courier New" panose="02070309020205020404" pitchFamily="49" charset="0"/>
              <a:buChar char="o"/>
            </a:pPr>
            <a:r>
              <a:rPr lang="en-US" sz="2200" dirty="0"/>
              <a:t>Automatically detects fraudulent safety seals in </a:t>
            </a:r>
            <a:r>
              <a:rPr lang="en-US" sz="2200" dirty="0" smtClean="0"/>
              <a:t>real-time</a:t>
            </a:r>
          </a:p>
          <a:p>
            <a:pPr marL="342900" indent="-342900">
              <a:buFont typeface="Courier New" panose="02070309020205020404" pitchFamily="49" charset="0"/>
              <a:buChar char="o"/>
            </a:pPr>
            <a:endParaRPr lang="en-US" sz="2200" dirty="0"/>
          </a:p>
          <a:p>
            <a:pPr marL="342900" indent="-342900">
              <a:buFont typeface="Courier New" panose="02070309020205020404" pitchFamily="49" charset="0"/>
              <a:buChar char="o"/>
            </a:pPr>
            <a:r>
              <a:rPr lang="en-US" sz="2200" dirty="0" smtClean="0"/>
              <a:t>Delivers the highest quality OCR read rates which are typically &gt;95% with errors &lt;2%</a:t>
            </a:r>
          </a:p>
          <a:p>
            <a:endParaRPr lang="en-US" sz="2200" dirty="0"/>
          </a:p>
          <a:p>
            <a:pPr marL="342900" indent="-342900">
              <a:buFont typeface="Courier New" panose="02070309020205020404" pitchFamily="49" charset="0"/>
              <a:buChar char="o"/>
            </a:pPr>
            <a:r>
              <a:rPr lang="en-US" sz="2200" dirty="0"/>
              <a:t>Offers complete visibility during chain of custody tracking at points where fixed camera systems are </a:t>
            </a:r>
            <a:r>
              <a:rPr lang="en-US" sz="2200" dirty="0" smtClean="0"/>
              <a:t>impractical</a:t>
            </a:r>
          </a:p>
          <a:p>
            <a:endParaRPr lang="en-US" sz="2200" dirty="0"/>
          </a:p>
          <a:p>
            <a:pPr marL="342900" indent="-342900">
              <a:buFont typeface="Courier New" panose="02070309020205020404" pitchFamily="49" charset="0"/>
              <a:buChar char="o"/>
            </a:pPr>
            <a:r>
              <a:rPr lang="en-US" sz="2200" dirty="0"/>
              <a:t>OCR provides a complete solution which </a:t>
            </a:r>
            <a:r>
              <a:rPr lang="en-US" sz="2200" dirty="0" smtClean="0"/>
              <a:t>enhances other </a:t>
            </a:r>
            <a:r>
              <a:rPr lang="en-US" sz="2200" dirty="0"/>
              <a:t>technologies such as real time location </a:t>
            </a:r>
            <a:r>
              <a:rPr lang="en-US" sz="2200" dirty="0" smtClean="0"/>
              <a:t>systems or RFID</a:t>
            </a:r>
            <a:endParaRPr lang="en-US" sz="2200" dirty="0"/>
          </a:p>
        </p:txBody>
      </p:sp>
      <p:sp>
        <p:nvSpPr>
          <p:cNvPr id="4" name="Title 1"/>
          <p:cNvSpPr txBox="1">
            <a:spLocks/>
          </p:cNvSpPr>
          <p:nvPr/>
        </p:nvSpPr>
        <p:spPr>
          <a:xfrm>
            <a:off x="304800" y="236498"/>
            <a:ext cx="6477000" cy="792163"/>
          </a:xfrm>
          <a:prstGeom prst="rect">
            <a:avLst/>
          </a:prstGeom>
        </p:spPr>
        <p:txBody>
          <a:bodyPr>
            <a:normAutofit fontScale="92500" lnSpcReduction="20000"/>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n-US" sz="2800" b="1" kern="1200" dirty="0" smtClean="0">
                <a:solidFill>
                  <a:srgbClr val="0070C0"/>
                </a:solidFill>
                <a:latin typeface="Arial" pitchFamily="34" charset="0"/>
                <a:ea typeface="+mn-ea"/>
                <a:cs typeface="Arial" pitchFamily="34" charset="0"/>
              </a:rPr>
              <a:t>What are the additional benefits gained using a Mobile OCR solution </a:t>
            </a:r>
            <a:r>
              <a:rPr lang="en-US" sz="1600" b="1" kern="1200" dirty="0" smtClean="0">
                <a:solidFill>
                  <a:srgbClr val="0070C0"/>
                </a:solidFill>
                <a:latin typeface="Arial" pitchFamily="34" charset="0"/>
                <a:ea typeface="+mn-ea"/>
                <a:cs typeface="Arial" pitchFamily="34" charset="0"/>
              </a:rPr>
              <a:t>(Continued…)</a:t>
            </a:r>
            <a:endParaRPr lang="en-US" sz="2800" b="1" kern="1200" dirty="0">
              <a:solidFill>
                <a:srgbClr val="0070C0"/>
              </a:solidFill>
              <a:latin typeface="Arial" pitchFamily="34" charset="0"/>
              <a:ea typeface="+mn-ea"/>
              <a:cs typeface="Arial" pitchFamily="34" charset="0"/>
            </a:endParaRPr>
          </a:p>
        </p:txBody>
      </p:sp>
      <p:sp>
        <p:nvSpPr>
          <p:cNvPr id="6"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21</a:t>
            </a:r>
            <a:endParaRPr lang="en-US" sz="1800" dirty="0">
              <a:solidFill>
                <a:schemeClr val="bg1"/>
              </a:solidFill>
            </a:endParaRPr>
          </a:p>
        </p:txBody>
      </p:sp>
      <p:pic>
        <p:nvPicPr>
          <p:cNvPr id="7" name="Picture 6"/>
          <p:cNvPicPr>
            <a:picLocks noChangeAspect="1"/>
          </p:cNvPicPr>
          <p:nvPr/>
        </p:nvPicPr>
        <p:blipFill>
          <a:blip r:embed="rId2"/>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411279341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5"/>
          <p:cNvSpPr txBox="1">
            <a:spLocks noChangeArrowheads="1"/>
          </p:cNvSpPr>
          <p:nvPr/>
        </p:nvSpPr>
        <p:spPr bwMode="auto">
          <a:xfrm>
            <a:off x="2286000" y="6912429"/>
            <a:ext cx="46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ES" dirty="0">
              <a:latin typeface="Calibri" pitchFamily="34" charset="0"/>
            </a:endParaRPr>
          </a:p>
        </p:txBody>
      </p:sp>
      <p:sp>
        <p:nvSpPr>
          <p:cNvPr id="12294" name="Text Box 6"/>
          <p:cNvSpPr txBox="1">
            <a:spLocks noChangeArrowheads="1"/>
          </p:cNvSpPr>
          <p:nvPr/>
        </p:nvSpPr>
        <p:spPr bwMode="auto">
          <a:xfrm>
            <a:off x="0" y="1604466"/>
            <a:ext cx="9144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CO" sz="2000" b="1" dirty="0" smtClean="0"/>
              <a:t>FOR MORE INFORMATION</a:t>
            </a:r>
          </a:p>
          <a:p>
            <a:pPr algn="ctr" eaLnBrk="1" hangingPunct="1">
              <a:spcBef>
                <a:spcPct val="50000"/>
              </a:spcBef>
            </a:pPr>
            <a:r>
              <a:rPr lang="es-CO" sz="2000" b="1" dirty="0" smtClean="0"/>
              <a:t>PLEASE CONTACT:</a:t>
            </a:r>
            <a:endParaRPr lang="es-ES" sz="2000" b="1" dirty="0"/>
          </a:p>
        </p:txBody>
      </p:sp>
      <p:grpSp>
        <p:nvGrpSpPr>
          <p:cNvPr id="14" name="Group 13"/>
          <p:cNvGrpSpPr/>
          <p:nvPr/>
        </p:nvGrpSpPr>
        <p:grpSpPr>
          <a:xfrm>
            <a:off x="38864" y="1266207"/>
            <a:ext cx="2876320" cy="2823990"/>
            <a:chOff x="4495800" y="841606"/>
            <a:chExt cx="2876320" cy="282399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841606"/>
              <a:ext cx="2876320" cy="2823990"/>
            </a:xfrm>
            <a:prstGeom prst="rect">
              <a:avLst/>
            </a:prstGeom>
          </p:spPr>
        </p:pic>
        <p:pic>
          <p:nvPicPr>
            <p:cNvPr id="16" name="Picture 15"/>
            <p:cNvPicPr>
              <a:picLocks noChangeAspect="1"/>
            </p:cNvPicPr>
            <p:nvPr/>
          </p:nvPicPr>
          <p:blipFill>
            <a:blip r:embed="rId3"/>
            <a:stretch>
              <a:fillRect/>
            </a:stretch>
          </p:blipFill>
          <p:spPr>
            <a:xfrm>
              <a:off x="5446641" y="1171481"/>
              <a:ext cx="974636" cy="1304080"/>
            </a:xfrm>
            <a:prstGeom prst="rect">
              <a:avLst/>
            </a:prstGeom>
            <a:scene3d>
              <a:camera prst="orthographicFront"/>
              <a:lightRig rig="threePt" dir="t"/>
            </a:scene3d>
            <a:sp3d>
              <a:bevelT w="152400" h="50800" prst="softRound"/>
            </a:sp3d>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970" y="1251691"/>
              <a:ext cx="545630" cy="175572"/>
            </a:xfrm>
            <a:prstGeom prst="rect">
              <a:avLst/>
            </a:prstGeom>
          </p:spPr>
        </p:pic>
      </p:grpSp>
      <p:sp>
        <p:nvSpPr>
          <p:cNvPr id="3" name="TextBox 2"/>
          <p:cNvSpPr txBox="1"/>
          <p:nvPr/>
        </p:nvSpPr>
        <p:spPr>
          <a:xfrm>
            <a:off x="38864" y="2559182"/>
            <a:ext cx="9143999" cy="2308324"/>
          </a:xfrm>
          <a:prstGeom prst="rect">
            <a:avLst/>
          </a:prstGeom>
          <a:noFill/>
        </p:spPr>
        <p:txBody>
          <a:bodyPr wrap="square" rtlCol="0">
            <a:spAutoFit/>
          </a:bodyPr>
          <a:lstStyle/>
          <a:p>
            <a:pPr algn="ctr"/>
            <a:r>
              <a:rPr lang="en-US" sz="1800" b="1" dirty="0" smtClean="0">
                <a:latin typeface="Tahoma" pitchFamily="34" charset="0"/>
                <a:cs typeface="Tahoma" pitchFamily="34" charset="0"/>
                <a:hlinkClick r:id="rId5"/>
              </a:rPr>
              <a:t>Sales@raf.com</a:t>
            </a:r>
            <a:endParaRPr lang="en-US" sz="1800" b="1" dirty="0" smtClean="0">
              <a:latin typeface="Tahoma" pitchFamily="34" charset="0"/>
              <a:cs typeface="Tahoma" pitchFamily="34" charset="0"/>
            </a:endParaRPr>
          </a:p>
          <a:p>
            <a:pPr algn="ctr"/>
            <a:endParaRPr lang="en-US" sz="1800" b="1" dirty="0" smtClean="0">
              <a:latin typeface="Tahoma" pitchFamily="34" charset="0"/>
              <a:cs typeface="Tahoma" pitchFamily="34" charset="0"/>
            </a:endParaRPr>
          </a:p>
          <a:p>
            <a:pPr algn="ctr"/>
            <a:r>
              <a:rPr lang="en-US" sz="1800" b="1" dirty="0">
                <a:latin typeface="Tahoma" pitchFamily="34" charset="0"/>
                <a:cs typeface="Tahoma" pitchFamily="34" charset="0"/>
              </a:rPr>
              <a:t>o</a:t>
            </a:r>
            <a:r>
              <a:rPr lang="en-US" sz="1800" b="1" dirty="0" smtClean="0">
                <a:latin typeface="Tahoma" pitchFamily="34" charset="0"/>
                <a:cs typeface="Tahoma" pitchFamily="34" charset="0"/>
              </a:rPr>
              <a:t>r call our office</a:t>
            </a:r>
          </a:p>
          <a:p>
            <a:pPr algn="ctr"/>
            <a:endParaRPr lang="en-US" sz="1800" dirty="0">
              <a:latin typeface="Tahoma" pitchFamily="34" charset="0"/>
              <a:cs typeface="Tahoma" pitchFamily="34" charset="0"/>
            </a:endParaRPr>
          </a:p>
          <a:p>
            <a:pPr algn="ctr"/>
            <a:r>
              <a:rPr lang="en-US" sz="1800" b="1" dirty="0" smtClean="0">
                <a:latin typeface="Tahoma" pitchFamily="34" charset="0"/>
                <a:cs typeface="Tahoma" pitchFamily="34" charset="0"/>
              </a:rPr>
              <a:t>+1(425) 867-0700</a:t>
            </a:r>
          </a:p>
          <a:p>
            <a:pPr algn="ctr"/>
            <a:endParaRPr lang="en-US" sz="1800" b="1" dirty="0">
              <a:latin typeface="Tahoma" pitchFamily="34" charset="0"/>
              <a:cs typeface="Tahoma" pitchFamily="34" charset="0"/>
            </a:endParaRPr>
          </a:p>
          <a:p>
            <a:pPr algn="ctr"/>
            <a:r>
              <a:rPr lang="en-US" sz="1800" b="1" dirty="0" smtClean="0">
                <a:latin typeface="Tahoma" pitchFamily="34" charset="0"/>
                <a:cs typeface="Tahoma" pitchFamily="34" charset="0"/>
              </a:rPr>
              <a:t>OR VISIT OUR WEBSITE </a:t>
            </a:r>
            <a:r>
              <a:rPr lang="en-US" sz="1800" b="1" dirty="0" smtClean="0">
                <a:latin typeface="Tahoma" pitchFamily="34" charset="0"/>
                <a:cs typeface="Tahoma" pitchFamily="34" charset="0"/>
                <a:hlinkClick r:id="rId6"/>
              </a:rPr>
              <a:t>WWW.RAF.COM</a:t>
            </a:r>
            <a:endParaRPr lang="en-US" sz="1800" b="1" dirty="0" smtClean="0">
              <a:latin typeface="Tahoma" pitchFamily="34" charset="0"/>
              <a:cs typeface="Tahoma" pitchFamily="34" charset="0"/>
            </a:endParaRPr>
          </a:p>
          <a:p>
            <a:pPr algn="ctr"/>
            <a:endParaRPr lang="en-US" sz="1800" b="1" dirty="0">
              <a:latin typeface="Tahoma" pitchFamily="34" charset="0"/>
              <a:cs typeface="Tahoma" pitchFamily="34" charset="0"/>
            </a:endParaRPr>
          </a:p>
        </p:txBody>
      </p:sp>
      <p:sp>
        <p:nvSpPr>
          <p:cNvPr id="11"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22</a:t>
            </a:r>
            <a:endParaRPr lang="en-US" sz="1800" dirty="0">
              <a:solidFill>
                <a:schemeClr val="bg1"/>
              </a:solidFill>
            </a:endParaRPr>
          </a:p>
        </p:txBody>
      </p:sp>
      <p:pic>
        <p:nvPicPr>
          <p:cNvPr id="12" name="Picture 11"/>
          <p:cNvPicPr>
            <a:picLocks noChangeAspect="1"/>
          </p:cNvPicPr>
          <p:nvPr/>
        </p:nvPicPr>
        <p:blipFill>
          <a:blip r:embed="rId7"/>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167182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857827" y="227444"/>
            <a:ext cx="3270191" cy="830997"/>
          </a:xfrm>
          <a:prstGeom prst="rect">
            <a:avLst/>
          </a:prstGeom>
          <a:noFill/>
        </p:spPr>
        <p:txBody>
          <a:bodyPr wrap="none" rtlCol="0">
            <a:spAutoFit/>
          </a:bodyPr>
          <a:lstStyle/>
          <a:p>
            <a:r>
              <a:rPr lang="en-US" sz="4800" dirty="0" smtClean="0"/>
              <a:t>Thank You!</a:t>
            </a:r>
            <a:endParaRPr lang="en-US" sz="4800" dirty="0"/>
          </a:p>
        </p:txBody>
      </p:sp>
      <p:grpSp>
        <p:nvGrpSpPr>
          <p:cNvPr id="2" name="Group 1"/>
          <p:cNvGrpSpPr/>
          <p:nvPr/>
        </p:nvGrpSpPr>
        <p:grpSpPr>
          <a:xfrm>
            <a:off x="2608692" y="1916720"/>
            <a:ext cx="4868176" cy="3744258"/>
            <a:chOff x="2608692" y="1916720"/>
            <a:chExt cx="4868176" cy="374425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361" y="3294702"/>
              <a:ext cx="3775972" cy="236627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9928" y="1916720"/>
              <a:ext cx="1186940" cy="988648"/>
            </a:xfrm>
            <a:prstGeom prst="rect">
              <a:avLst/>
            </a:prstGeom>
          </p:spPr>
        </p:pic>
        <p:grpSp>
          <p:nvGrpSpPr>
            <p:cNvPr id="24" name="Group 23"/>
            <p:cNvGrpSpPr/>
            <p:nvPr/>
          </p:nvGrpSpPr>
          <p:grpSpPr>
            <a:xfrm>
              <a:off x="2608692" y="1987117"/>
              <a:ext cx="3945311" cy="1107996"/>
              <a:chOff x="2608692" y="1987117"/>
              <a:chExt cx="3945311" cy="1107996"/>
            </a:xfrm>
          </p:grpSpPr>
          <p:sp>
            <p:nvSpPr>
              <p:cNvPr id="5" name="Rectangle 4"/>
              <p:cNvSpPr/>
              <p:nvPr/>
            </p:nvSpPr>
            <p:spPr>
              <a:xfrm>
                <a:off x="2608692" y="1987117"/>
                <a:ext cx="3945311" cy="1107996"/>
              </a:xfrm>
              <a:prstGeom prst="rect">
                <a:avLst/>
              </a:prstGeom>
              <a:effectLst>
                <a:glow rad="139700">
                  <a:schemeClr val="accent2">
                    <a:satMod val="175000"/>
                    <a:alpha val="40000"/>
                  </a:schemeClr>
                </a:glow>
              </a:effectLst>
              <a:scene3d>
                <a:camera prst="orthographicFront"/>
                <a:lightRig rig="threePt" dir="t"/>
              </a:scene3d>
              <a:sp3d>
                <a:bevelT w="165100" prst="coolSlant"/>
              </a:sp3d>
            </p:spPr>
            <p:txBody>
              <a:bodyPr wrap="none">
                <a:spAutoFit/>
              </a:bodyPr>
              <a:lstStyle/>
              <a:p>
                <a:pPr algn="ctr"/>
                <a:r>
                  <a:rPr lang="en-US" sz="6600" dirty="0" smtClean="0">
                    <a:solidFill>
                      <a:srgbClr val="1F4E79"/>
                    </a:solidFill>
                    <a:effectLst>
                      <a:outerShdw blurRad="50800" dist="38100" dir="2700000" algn="tl">
                        <a:srgbClr val="000000">
                          <a:alpha val="40000"/>
                        </a:srgbClr>
                      </a:outerShdw>
                    </a:effectLst>
                    <a:latin typeface="Qubix" pitchFamily="2" charset="0"/>
                    <a:ea typeface="Calibri" panose="020F0502020204030204" pitchFamily="34" charset="0"/>
                    <a:cs typeface="Tiësto By Simón Barja Caride" pitchFamily="2" charset="-79"/>
                  </a:rPr>
                  <a:t>Argosy</a:t>
                </a:r>
                <a:r>
                  <a:rPr lang="en-US" sz="6600" dirty="0" smtClean="0">
                    <a:solidFill>
                      <a:srgbClr val="1F4E79"/>
                    </a:solidFill>
                    <a:latin typeface="Qubix" pitchFamily="2" charset="0"/>
                    <a:ea typeface="Calibri" panose="020F0502020204030204" pitchFamily="34" charset="0"/>
                    <a:cs typeface="Tiësto By Simón Barja Caride" pitchFamily="2" charset="-79"/>
                  </a:rPr>
                  <a:t> </a:t>
                </a:r>
              </a:p>
            </p:txBody>
          </p:sp>
          <p:cxnSp>
            <p:nvCxnSpPr>
              <p:cNvPr id="15" name="Straight Connector 14"/>
              <p:cNvCxnSpPr/>
              <p:nvPr/>
            </p:nvCxnSpPr>
            <p:spPr>
              <a:xfrm>
                <a:off x="4114800" y="2593848"/>
                <a:ext cx="125061" cy="2472"/>
              </a:xfrm>
              <a:prstGeom prst="line">
                <a:avLst/>
              </a:prstGeom>
              <a:ln w="38100">
                <a:solidFill>
                  <a:schemeClr val="bg1"/>
                </a:solidFill>
              </a:ln>
              <a:scene3d>
                <a:camera prst="orthographicFront"/>
                <a:lightRig rig="threePt" dir="t"/>
              </a:scene3d>
              <a:sp3d>
                <a:bevelT w="139700" h="139700" prst="divot"/>
              </a:sp3d>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2785908" y="2428314"/>
              <a:ext cx="3353803" cy="1015663"/>
            </a:xfrm>
            <a:prstGeom prst="rect">
              <a:avLst/>
            </a:prstGeom>
            <a:effectLst>
              <a:glow rad="1397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w="165100" prst="coolSlant"/>
            </a:sp3d>
          </p:spPr>
          <p:txBody>
            <a:bodyPr wrap="none">
              <a:spAutoFit/>
            </a:bodyPr>
            <a:lstStyle/>
            <a:p>
              <a:pPr algn="ctr"/>
              <a:r>
                <a:rPr lang="en-US" sz="3200" dirty="0" smtClean="0">
                  <a:solidFill>
                    <a:srgbClr val="1F4E79"/>
                  </a:solidFill>
                  <a:latin typeface="Qubix" pitchFamily="2" charset="0"/>
                  <a:ea typeface="Calibri" panose="020F0502020204030204" pitchFamily="34" charset="0"/>
                  <a:cs typeface="Tiësto By Simón Barja Caride" pitchFamily="2" charset="-79"/>
                </a:rPr>
                <a:t> </a:t>
              </a:r>
            </a:p>
            <a:p>
              <a:pPr algn="ctr"/>
              <a:r>
                <a:rPr lang="en-US" sz="2800" i="1" dirty="0" smtClean="0">
                  <a:solidFill>
                    <a:srgbClr val="C00000"/>
                  </a:solidFill>
                  <a:effectLst>
                    <a:outerShdw blurRad="63500" dist="50800" dir="13500000" sx="0" sy="0">
                      <a:srgbClr val="000000">
                        <a:alpha val="50000"/>
                      </a:srgbClr>
                    </a:outerShdw>
                  </a:effectLst>
                  <a:latin typeface="Coalition" panose="02000000000000000000" pitchFamily="2" charset="0"/>
                  <a:ea typeface="Calibri" panose="020F0502020204030204" pitchFamily="34" charset="0"/>
                  <a:cs typeface="Tiësto By Simón Barja Caride" pitchFamily="2" charset="-79"/>
                </a:rPr>
                <a:t>Intermodal</a:t>
              </a:r>
              <a:endParaRPr lang="en-US" sz="2800" i="1" dirty="0"/>
            </a:p>
          </p:txBody>
        </p:sp>
      </p:grpSp>
      <p:sp>
        <p:nvSpPr>
          <p:cNvPr id="10"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smtClean="0">
                <a:solidFill>
                  <a:schemeClr val="bg1"/>
                </a:solidFill>
              </a:rPr>
              <a:t>22</a:t>
            </a:r>
            <a:endParaRPr lang="en-US" sz="1800" dirty="0">
              <a:solidFill>
                <a:schemeClr val="bg1"/>
              </a:solidFill>
            </a:endParaRPr>
          </a:p>
        </p:txBody>
      </p:sp>
    </p:spTree>
    <p:extLst>
      <p:ext uri="{BB962C8B-B14F-4D97-AF65-F5344CB8AC3E}">
        <p14:creationId xmlns:p14="http://schemas.microsoft.com/office/powerpoint/2010/main" val="246733084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1953"/>
            <a:ext cx="6645003" cy="792163"/>
          </a:xfrm>
        </p:spPr>
        <p:txBody>
          <a:bodyPr>
            <a:normAutofit fontScale="90000"/>
          </a:bodyPr>
          <a:lstStyle/>
          <a:p>
            <a:r>
              <a:rPr lang="en-US" sz="2800" b="1" kern="1200" dirty="0" smtClean="0">
                <a:solidFill>
                  <a:srgbClr val="0070C0"/>
                </a:solidFill>
                <a:latin typeface="Arial" pitchFamily="34" charset="0"/>
                <a:ea typeface="+mn-ea"/>
                <a:cs typeface="Arial" pitchFamily="34" charset="0"/>
              </a:rPr>
              <a:t>Why OCR should be part of your solution</a:t>
            </a:r>
            <a:endParaRPr lang="en-US" sz="2800" b="1" kern="1200" dirty="0">
              <a:solidFill>
                <a:srgbClr val="0070C0"/>
              </a:solidFill>
              <a:latin typeface="Arial" pitchFamily="34" charset="0"/>
              <a:ea typeface="+mn-ea"/>
              <a:cs typeface="Arial" pitchFamily="34" charset="0"/>
            </a:endParaRPr>
          </a:p>
        </p:txBody>
      </p:sp>
      <p:sp>
        <p:nvSpPr>
          <p:cNvPr id="3" name="TextBox 2"/>
          <p:cNvSpPr txBox="1"/>
          <p:nvPr/>
        </p:nvSpPr>
        <p:spPr>
          <a:xfrm>
            <a:off x="104670" y="1270256"/>
            <a:ext cx="8947220" cy="4154984"/>
          </a:xfrm>
          <a:prstGeom prst="rect">
            <a:avLst/>
          </a:prstGeom>
          <a:noFill/>
        </p:spPr>
        <p:txBody>
          <a:bodyPr wrap="square" rtlCol="0">
            <a:spAutoFit/>
          </a:bodyPr>
          <a:lstStyle/>
          <a:p>
            <a:r>
              <a:rPr lang="en-US" sz="2400" dirty="0" smtClean="0"/>
              <a:t>Today’s OCR technology provides visibility not only to equipment presence at key points within the supply chain but also the recording of an object’s visual condition at the time of handling.</a:t>
            </a:r>
          </a:p>
          <a:p>
            <a:endParaRPr lang="en-US" sz="2400" dirty="0" smtClean="0"/>
          </a:p>
          <a:p>
            <a:r>
              <a:rPr lang="en-US" sz="2400" dirty="0" smtClean="0"/>
              <a:t>Key ROI benefits recognized using OCR for Intermodal shipping:</a:t>
            </a:r>
          </a:p>
          <a:p>
            <a:endParaRPr lang="en-US" sz="2400" dirty="0"/>
          </a:p>
          <a:p>
            <a:pPr marL="342900" indent="-342900">
              <a:buFont typeface="Courier New" panose="02070309020205020404" pitchFamily="49" charset="0"/>
              <a:buChar char="o"/>
            </a:pPr>
            <a:r>
              <a:rPr lang="en-US" sz="2000" dirty="0" smtClean="0"/>
              <a:t>Network asset visibility - associated with multiple operations or nodes in a widespread network </a:t>
            </a:r>
          </a:p>
          <a:p>
            <a:pPr marL="342900" indent="-342900">
              <a:buFont typeface="Courier New" panose="02070309020205020404" pitchFamily="49" charset="0"/>
              <a:buChar char="o"/>
            </a:pPr>
            <a:r>
              <a:rPr lang="en-US" sz="2000" dirty="0" smtClean="0"/>
              <a:t>Operational Control – improves productivity and efficiency</a:t>
            </a:r>
          </a:p>
          <a:p>
            <a:pPr marL="342900" indent="-342900">
              <a:buFont typeface="Courier New" panose="02070309020205020404" pitchFamily="49" charset="0"/>
              <a:buChar char="o"/>
            </a:pPr>
            <a:r>
              <a:rPr lang="en-US" sz="2000" dirty="0" smtClean="0"/>
              <a:t>Safety – reduces attendant inventory time in the yard</a:t>
            </a:r>
          </a:p>
          <a:p>
            <a:pPr marL="342900" indent="-342900">
              <a:buFont typeface="Courier New" panose="02070309020205020404" pitchFamily="49" charset="0"/>
              <a:buChar char="o"/>
            </a:pPr>
            <a:r>
              <a:rPr lang="en-US" sz="2000" dirty="0" smtClean="0"/>
              <a:t>Security – uniquely identifies each asset and provides high resolution images to detect security seals, locked doors, holes, etc.</a:t>
            </a:r>
            <a:endParaRPr lang="en-US" sz="2000" dirty="0"/>
          </a:p>
        </p:txBody>
      </p:sp>
      <p:sp>
        <p:nvSpPr>
          <p:cNvPr id="7"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a:solidFill>
                  <a:schemeClr val="bg1"/>
                </a:solidFill>
              </a:rPr>
              <a:t>3</a:t>
            </a:r>
          </a:p>
        </p:txBody>
      </p:sp>
      <p:pic>
        <p:nvPicPr>
          <p:cNvPr id="6" name="Picture 5"/>
          <p:cNvPicPr>
            <a:picLocks noChangeAspect="1"/>
          </p:cNvPicPr>
          <p:nvPr/>
        </p:nvPicPr>
        <p:blipFill>
          <a:blip r:embed="rId2"/>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400102069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242"/>
            <a:ext cx="6934200" cy="792163"/>
          </a:xfrm>
        </p:spPr>
        <p:txBody>
          <a:bodyPr>
            <a:normAutofit/>
          </a:bodyPr>
          <a:lstStyle/>
          <a:p>
            <a:r>
              <a:rPr lang="en-US" sz="2800" b="1" kern="1200" dirty="0" smtClean="0">
                <a:solidFill>
                  <a:srgbClr val="0070C0"/>
                </a:solidFill>
                <a:latin typeface="Arial" pitchFamily="34" charset="0"/>
                <a:ea typeface="+mn-ea"/>
                <a:cs typeface="Arial" pitchFamily="34" charset="0"/>
              </a:rPr>
              <a:t>Markets supported by mobile OCR</a:t>
            </a:r>
            <a:endParaRPr lang="en-US" sz="2800" b="1" kern="1200" dirty="0">
              <a:solidFill>
                <a:srgbClr val="0070C0"/>
              </a:solidFill>
              <a:latin typeface="Arial" pitchFamily="34" charset="0"/>
              <a:ea typeface="+mn-ea"/>
              <a:cs typeface="Arial" pitchFamily="34" charset="0"/>
            </a:endParaRPr>
          </a:p>
        </p:txBody>
      </p:sp>
      <p:sp>
        <p:nvSpPr>
          <p:cNvPr id="3" name="Content Placeholder 2"/>
          <p:cNvSpPr>
            <a:spLocks noGrp="1"/>
          </p:cNvSpPr>
          <p:nvPr>
            <p:ph idx="1"/>
          </p:nvPr>
        </p:nvSpPr>
        <p:spPr>
          <a:xfrm>
            <a:off x="152400" y="537445"/>
            <a:ext cx="8229600" cy="4525963"/>
          </a:xfrm>
        </p:spPr>
        <p:txBody>
          <a:bodyPr>
            <a:normAutofit/>
          </a:bodyPr>
          <a:lstStyle/>
          <a:p>
            <a:pPr marL="0" lvl="1" indent="0">
              <a:lnSpc>
                <a:spcPct val="90000"/>
              </a:lnSpc>
              <a:buSzPct val="80000"/>
              <a:buNone/>
              <a:tabLst>
                <a:tab pos="2971800" algn="ctr"/>
                <a:tab pos="5943600" algn="r"/>
                <a:tab pos="6321425" algn="l"/>
                <a:tab pos="6572250" algn="r"/>
              </a:tabLst>
              <a:defRPr/>
            </a:pPr>
            <a:endParaRPr lang="es-CO" sz="1400" kern="1200" dirty="0">
              <a:latin typeface="Arial" pitchFamily="34" charset="0"/>
              <a:ea typeface="+mn-ea"/>
              <a:cs typeface="+mn-cs"/>
            </a:endParaRPr>
          </a:p>
          <a:p>
            <a:pPr marL="742950" lvl="2" indent="-342900">
              <a:buFont typeface="Wingdings" pitchFamily="2" charset="2"/>
              <a:buChar char="ü"/>
            </a:pPr>
            <a:r>
              <a:rPr lang="en-US" sz="1400" dirty="0" smtClean="0">
                <a:latin typeface="Arial" pitchFamily="34" charset="0"/>
                <a:cs typeface="Arial" pitchFamily="34" charset="0"/>
              </a:rPr>
              <a:t>Vessel Operating Common Carriers (VOCCs)</a:t>
            </a:r>
          </a:p>
          <a:p>
            <a:pPr marL="742950" lvl="2" indent="-342900">
              <a:buFont typeface="Wingdings" pitchFamily="2" charset="2"/>
              <a:buChar char="ü"/>
            </a:pPr>
            <a:r>
              <a:rPr lang="en-US" sz="1400" dirty="0" smtClean="0">
                <a:latin typeface="Arial" pitchFamily="34" charset="0"/>
                <a:cs typeface="Arial" pitchFamily="34" charset="0"/>
              </a:rPr>
              <a:t>Intermodal Terminal Operators</a:t>
            </a:r>
          </a:p>
          <a:p>
            <a:pPr marL="742950" lvl="2" indent="-342900">
              <a:buFont typeface="Wingdings" pitchFamily="2" charset="2"/>
              <a:buChar char="ü"/>
            </a:pPr>
            <a:r>
              <a:rPr lang="en-US" sz="1400" dirty="0" smtClean="0">
                <a:latin typeface="Arial" pitchFamily="34" charset="0"/>
                <a:cs typeface="Arial" pitchFamily="34" charset="0"/>
              </a:rPr>
              <a:t>Near Port and Container Logistics</a:t>
            </a:r>
          </a:p>
          <a:p>
            <a:pPr marL="742950" lvl="2" indent="-342900">
              <a:buFont typeface="Wingdings" pitchFamily="2" charset="2"/>
              <a:buChar char="ü"/>
            </a:pPr>
            <a:r>
              <a:rPr lang="en-US" sz="1400" dirty="0" smtClean="0">
                <a:latin typeface="Arial" pitchFamily="34" charset="0"/>
                <a:cs typeface="Arial" pitchFamily="34" charset="0"/>
              </a:rPr>
              <a:t>Rail yards</a:t>
            </a:r>
          </a:p>
          <a:p>
            <a:pPr marL="742950" lvl="2" indent="-342900">
              <a:buFont typeface="Wingdings" pitchFamily="2" charset="2"/>
              <a:buChar char="ü"/>
            </a:pPr>
            <a:r>
              <a:rPr lang="en-US" sz="1400" dirty="0" smtClean="0">
                <a:latin typeface="Arial" pitchFamily="34" charset="0"/>
                <a:cs typeface="Arial" pitchFamily="34" charset="0"/>
              </a:rPr>
              <a:t>RORO Facilities</a:t>
            </a:r>
          </a:p>
          <a:p>
            <a:pPr marL="742950" lvl="2" indent="-342900">
              <a:buFont typeface="Wingdings" pitchFamily="2" charset="2"/>
              <a:buChar char="ü"/>
            </a:pPr>
            <a:r>
              <a:rPr lang="en-US" sz="1400" dirty="0" smtClean="0">
                <a:latin typeface="Arial" pitchFamily="34" charset="0"/>
                <a:cs typeface="Arial" pitchFamily="34" charset="0"/>
              </a:rPr>
              <a:t>Chassis Pools</a:t>
            </a:r>
          </a:p>
          <a:p>
            <a:pPr marL="742950" lvl="2" indent="-342900">
              <a:buFont typeface="Wingdings" pitchFamily="2" charset="2"/>
              <a:buChar char="ü"/>
            </a:pPr>
            <a:r>
              <a:rPr lang="en-US" sz="1400" dirty="0" smtClean="0">
                <a:latin typeface="Arial" pitchFamily="34" charset="0"/>
                <a:cs typeface="Arial" pitchFamily="34" charset="0"/>
              </a:rPr>
              <a:t>Customs and Border Protection Agencies</a:t>
            </a:r>
          </a:p>
          <a:p>
            <a:pPr marL="742950" lvl="2" indent="-342900">
              <a:buFont typeface="Wingdings" pitchFamily="2" charset="2"/>
              <a:buChar char="ü"/>
            </a:pPr>
            <a:r>
              <a:rPr lang="en-US" sz="1400" dirty="0" smtClean="0">
                <a:latin typeface="Arial" pitchFamily="34" charset="0"/>
                <a:cs typeface="Arial" pitchFamily="34" charset="0"/>
              </a:rPr>
              <a:t>Security Firms</a:t>
            </a:r>
            <a:endParaRPr lang="en-US" sz="1400" dirty="0">
              <a:latin typeface="Arial" pitchFamily="34" charset="0"/>
              <a:cs typeface="Arial" pitchFamily="34" charset="0"/>
            </a:endParaRPr>
          </a:p>
        </p:txBody>
      </p:sp>
      <p:sp>
        <p:nvSpPr>
          <p:cNvPr id="12"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a:solidFill>
                  <a:schemeClr val="bg1"/>
                </a:solidFill>
              </a:rPr>
              <a:t>4</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2971800"/>
            <a:ext cx="2432323" cy="2930341"/>
          </a:xfrm>
          <a:prstGeom prst="rect">
            <a:avLst/>
          </a:prstGeom>
        </p:spPr>
      </p:pic>
      <p:pic>
        <p:nvPicPr>
          <p:cNvPr id="10" name="Picture 9"/>
          <p:cNvPicPr>
            <a:picLocks noChangeAspect="1"/>
          </p:cNvPicPr>
          <p:nvPr/>
        </p:nvPicPr>
        <p:blipFill>
          <a:blip r:embed="rId4"/>
          <a:stretch>
            <a:fillRect/>
          </a:stretch>
        </p:blipFill>
        <p:spPr>
          <a:xfrm>
            <a:off x="7359277" y="-42495"/>
            <a:ext cx="1695000" cy="1253675"/>
          </a:xfrm>
          <a:prstGeom prst="rect">
            <a:avLst/>
          </a:prstGeom>
        </p:spPr>
      </p:pic>
      <p:grpSp>
        <p:nvGrpSpPr>
          <p:cNvPr id="13" name="Group 12"/>
          <p:cNvGrpSpPr/>
          <p:nvPr/>
        </p:nvGrpSpPr>
        <p:grpSpPr>
          <a:xfrm>
            <a:off x="5486400" y="1537201"/>
            <a:ext cx="2178297" cy="4018410"/>
            <a:chOff x="5948217" y="1866363"/>
            <a:chExt cx="2086266" cy="3848637"/>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8217" y="1866363"/>
              <a:ext cx="2086266" cy="384863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9783" y="2286000"/>
              <a:ext cx="1752600" cy="2971800"/>
            </a:xfrm>
            <a:prstGeom prst="rect">
              <a:avLst/>
            </a:prstGeom>
          </p:spPr>
        </p:pic>
      </p:grpSp>
    </p:spTree>
    <p:extLst>
      <p:ext uri="{BB962C8B-B14F-4D97-AF65-F5344CB8AC3E}">
        <p14:creationId xmlns:p14="http://schemas.microsoft.com/office/powerpoint/2010/main" val="109503795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endParaRPr lang="en-US" dirty="0" smtClean="0"/>
          </a:p>
          <a:p>
            <a:pPr>
              <a:defRPr/>
            </a:pPr>
            <a:r>
              <a:rPr lang="en-US" dirty="0" smtClean="0">
                <a:solidFill>
                  <a:schemeClr val="bg1"/>
                </a:solidFill>
              </a:rPr>
              <a:t>RAF Proprietary and Confidential      </a:t>
            </a:r>
            <a:fld id="{39562BAD-E4CB-4653-8DA4-C495FB9BDCB6}" type="slidenum">
              <a:rPr lang="en-US" sz="1800" smtClean="0">
                <a:solidFill>
                  <a:schemeClr val="bg1"/>
                </a:solidFill>
              </a:rPr>
              <a:pPr>
                <a:defRPr/>
              </a:pPr>
              <a:t>5</a:t>
            </a:fld>
            <a:endParaRPr lang="en-US" sz="1800" dirty="0">
              <a:solidFill>
                <a:schemeClr val="bg1"/>
              </a:solidFill>
            </a:endParaRPr>
          </a:p>
        </p:txBody>
      </p:sp>
      <p:sp>
        <p:nvSpPr>
          <p:cNvPr id="3" name="Title 1"/>
          <p:cNvSpPr txBox="1">
            <a:spLocks/>
          </p:cNvSpPr>
          <p:nvPr/>
        </p:nvSpPr>
        <p:spPr>
          <a:xfrm>
            <a:off x="152400" y="121445"/>
            <a:ext cx="6934200" cy="792163"/>
          </a:xfrm>
          <a:prstGeom prst="rect">
            <a:avLst/>
          </a:prstGeom>
        </p:spPr>
        <p:txBody>
          <a:bodyPr>
            <a:normAutofit fontScale="97500"/>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n-US" sz="2800" b="1" kern="1200" dirty="0" smtClean="0">
                <a:solidFill>
                  <a:srgbClr val="0070C0"/>
                </a:solidFill>
                <a:latin typeface="Arial" pitchFamily="34" charset="0"/>
                <a:ea typeface="+mn-ea"/>
                <a:cs typeface="Arial" pitchFamily="34" charset="0"/>
              </a:rPr>
              <a:t>RAF’s Mobile OCR Solution</a:t>
            </a:r>
            <a:endParaRPr lang="en-US" sz="2800" b="1" kern="1200" dirty="0">
              <a:solidFill>
                <a:srgbClr val="0070C0"/>
              </a:solidFill>
              <a:latin typeface="Arial" pitchFamily="34" charset="0"/>
              <a:ea typeface="+mn-ea"/>
              <a:cs typeface="Arial" pitchFamily="34" charset="0"/>
            </a:endParaRPr>
          </a:p>
        </p:txBody>
      </p:sp>
      <p:sp>
        <p:nvSpPr>
          <p:cNvPr id="9" name="Rectangle 8"/>
          <p:cNvSpPr/>
          <p:nvPr/>
        </p:nvSpPr>
        <p:spPr>
          <a:xfrm>
            <a:off x="496026" y="982416"/>
            <a:ext cx="6416403" cy="4739759"/>
          </a:xfrm>
          <a:prstGeom prst="rect">
            <a:avLst/>
          </a:prstGeom>
        </p:spPr>
        <p:txBody>
          <a:bodyPr wrap="square">
            <a:spAutoFit/>
          </a:bodyPr>
          <a:lstStyle/>
          <a:p>
            <a:pPr marL="342900" indent="-342900">
              <a:buFont typeface="Courier New" panose="02070309020205020404" pitchFamily="49" charset="0"/>
              <a:buChar char="o"/>
            </a:pPr>
            <a:r>
              <a:rPr lang="en-US" sz="2400" dirty="0" smtClean="0"/>
              <a:t>Can easily be integrated into existing depot management systems through a simple API</a:t>
            </a:r>
          </a:p>
          <a:p>
            <a:pPr marL="342900" indent="-342900">
              <a:buFont typeface="Courier New" panose="02070309020205020404" pitchFamily="49" charset="0"/>
              <a:buChar char="o"/>
            </a:pPr>
            <a:r>
              <a:rPr lang="en-US" sz="2400" dirty="0" smtClean="0"/>
              <a:t>Is a low cost alternative to fixed OCR solutions</a:t>
            </a:r>
          </a:p>
          <a:p>
            <a:pPr marL="342900" indent="-342900">
              <a:buFont typeface="Courier New" panose="02070309020205020404" pitchFamily="49" charset="0"/>
              <a:buChar char="o"/>
            </a:pPr>
            <a:r>
              <a:rPr lang="en-US" sz="2400" dirty="0" smtClean="0"/>
              <a:t>Provides a Thick and Thin client SDK which supports a wide variety of mobile </a:t>
            </a:r>
            <a:r>
              <a:rPr lang="en-US" sz="2400" dirty="0" smtClean="0"/>
              <a:t>devices such as PC’s, tablets, smartphones, and mobile computers</a:t>
            </a:r>
          </a:p>
          <a:p>
            <a:pPr marL="342900" indent="-342900">
              <a:buFont typeface="Courier New" panose="02070309020205020404" pitchFamily="49" charset="0"/>
              <a:buChar char="o"/>
            </a:pPr>
            <a:r>
              <a:rPr lang="en-US" sz="2400" dirty="0" smtClean="0"/>
              <a:t>Supports all major operating systems such as Android, IOS, and Windows</a:t>
            </a:r>
            <a:endParaRPr lang="en-US" sz="2400" dirty="0" smtClean="0"/>
          </a:p>
          <a:p>
            <a:pPr marL="342900" indent="-342900">
              <a:buFont typeface="Courier New" panose="02070309020205020404" pitchFamily="49" charset="0"/>
              <a:buChar char="o"/>
            </a:pPr>
            <a:r>
              <a:rPr lang="en-US" sz="2400" dirty="0"/>
              <a:t>U</a:t>
            </a:r>
            <a:r>
              <a:rPr lang="en-US" sz="2400" dirty="0" smtClean="0"/>
              <a:t>niquely packaged to provide real-time in- field data </a:t>
            </a:r>
            <a:r>
              <a:rPr lang="en-US" sz="1400" dirty="0" smtClean="0"/>
              <a:t>(e.g. OCR results, GPS coordinates, pictures, signature capture, electronic mark-sense forms, etc</a:t>
            </a:r>
            <a:r>
              <a:rPr lang="en-US" sz="1400" dirty="0" smtClean="0"/>
              <a:t>…)</a:t>
            </a:r>
            <a:endParaRPr lang="en-US" sz="1400" dirty="0" smtClean="0"/>
          </a:p>
        </p:txBody>
      </p:sp>
      <p:pic>
        <p:nvPicPr>
          <p:cNvPr id="10" name="Picture 9"/>
          <p:cNvPicPr>
            <a:picLocks noChangeAspect="1"/>
          </p:cNvPicPr>
          <p:nvPr/>
        </p:nvPicPr>
        <p:blipFill>
          <a:blip r:embed="rId2"/>
          <a:stretch>
            <a:fillRect/>
          </a:stretch>
        </p:blipFill>
        <p:spPr>
          <a:xfrm>
            <a:off x="7359277" y="-42495"/>
            <a:ext cx="1695000" cy="1253675"/>
          </a:xfrm>
          <a:prstGeom prst="rect">
            <a:avLst/>
          </a:prstGeom>
        </p:spPr>
      </p:pic>
      <p:grpSp>
        <p:nvGrpSpPr>
          <p:cNvPr id="13" name="Group 12"/>
          <p:cNvGrpSpPr/>
          <p:nvPr/>
        </p:nvGrpSpPr>
        <p:grpSpPr>
          <a:xfrm>
            <a:off x="7359277" y="2112730"/>
            <a:ext cx="1581241" cy="3177783"/>
            <a:chOff x="7223896" y="1734230"/>
            <a:chExt cx="1581241" cy="3177783"/>
          </a:xfrm>
        </p:grpSpPr>
        <p:pic>
          <p:nvPicPr>
            <p:cNvPr id="12" name="Picture 11"/>
            <p:cNvPicPr>
              <a:picLocks noChangeAspect="1"/>
            </p:cNvPicPr>
            <p:nvPr/>
          </p:nvPicPr>
          <p:blipFill>
            <a:blip r:embed="rId3"/>
            <a:stretch>
              <a:fillRect/>
            </a:stretch>
          </p:blipFill>
          <p:spPr>
            <a:xfrm>
              <a:off x="7223896" y="1734230"/>
              <a:ext cx="1581241" cy="3177783"/>
            </a:xfrm>
            <a:prstGeom prst="rect">
              <a:avLst/>
            </a:prstGeom>
          </p:spPr>
        </p:pic>
        <p:pic>
          <p:nvPicPr>
            <p:cNvPr id="7" name="Picture 6"/>
            <p:cNvPicPr>
              <a:picLocks noChangeAspect="1"/>
            </p:cNvPicPr>
            <p:nvPr/>
          </p:nvPicPr>
          <p:blipFill>
            <a:blip r:embed="rId4"/>
            <a:stretch>
              <a:fillRect/>
            </a:stretch>
          </p:blipFill>
          <p:spPr>
            <a:xfrm>
              <a:off x="7467600" y="2776868"/>
              <a:ext cx="1066800" cy="1852189"/>
            </a:xfrm>
            <a:prstGeom prst="rect">
              <a:avLst/>
            </a:prstGeom>
            <a:scene3d>
              <a:camera prst="orthographicFront"/>
              <a:lightRig rig="threePt" dir="t"/>
            </a:scene3d>
            <a:sp3d>
              <a:bevelT w="152400" h="50800" prst="softRound"/>
            </a:sp3d>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8270" y="2895600"/>
              <a:ext cx="706199" cy="228600"/>
            </a:xfrm>
            <a:prstGeom prst="rect">
              <a:avLst/>
            </a:prstGeom>
          </p:spPr>
        </p:pic>
      </p:grpSp>
    </p:spTree>
    <p:extLst>
      <p:ext uri="{BB962C8B-B14F-4D97-AF65-F5344CB8AC3E}">
        <p14:creationId xmlns:p14="http://schemas.microsoft.com/office/powerpoint/2010/main" val="363378670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5036594" y="5096270"/>
            <a:ext cx="850885" cy="840405"/>
            <a:chOff x="4495800" y="841606"/>
            <a:chExt cx="2876320" cy="2823990"/>
          </a:xfrm>
        </p:grpSpPr>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841606"/>
              <a:ext cx="2876320" cy="2823990"/>
            </a:xfrm>
            <a:prstGeom prst="rect">
              <a:avLst/>
            </a:prstGeom>
          </p:spPr>
        </p:pic>
        <p:pic>
          <p:nvPicPr>
            <p:cNvPr id="71" name="Picture 70"/>
            <p:cNvPicPr>
              <a:picLocks noChangeAspect="1"/>
            </p:cNvPicPr>
            <p:nvPr/>
          </p:nvPicPr>
          <p:blipFill>
            <a:blip r:embed="rId3"/>
            <a:stretch>
              <a:fillRect/>
            </a:stretch>
          </p:blipFill>
          <p:spPr>
            <a:xfrm>
              <a:off x="5446641" y="1171481"/>
              <a:ext cx="974636" cy="1304080"/>
            </a:xfrm>
            <a:prstGeom prst="rect">
              <a:avLst/>
            </a:prstGeom>
            <a:scene3d>
              <a:camera prst="orthographicFront"/>
              <a:lightRig rig="threePt" dir="t"/>
            </a:scene3d>
            <a:sp3d>
              <a:bevelT w="152400" h="50800" prst="softRound"/>
            </a:sp3d>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970" y="1251691"/>
              <a:ext cx="545630" cy="175572"/>
            </a:xfrm>
            <a:prstGeom prst="rect">
              <a:avLst/>
            </a:prstGeom>
          </p:spPr>
        </p:pic>
      </p:grpSp>
      <p:sp>
        <p:nvSpPr>
          <p:cNvPr id="2" name="Slide Number Placeholder 1"/>
          <p:cNvSpPr>
            <a:spLocks noGrp="1"/>
          </p:cNvSpPr>
          <p:nvPr>
            <p:ph type="sldNum" sz="quarter" idx="10"/>
          </p:nvPr>
        </p:nvSpPr>
        <p:spPr>
          <a:xfrm>
            <a:off x="5181600" y="6234592"/>
            <a:ext cx="3505200" cy="476250"/>
          </a:xfrm>
        </p:spPr>
        <p:txBody>
          <a:bodyPr/>
          <a:lstStyle/>
          <a:p>
            <a:pPr>
              <a:defRPr/>
            </a:pPr>
            <a:endParaRPr lang="en-US" dirty="0" smtClean="0"/>
          </a:p>
          <a:p>
            <a:pPr>
              <a:defRPr/>
            </a:pPr>
            <a:r>
              <a:rPr lang="en-US" dirty="0" smtClean="0">
                <a:solidFill>
                  <a:schemeClr val="bg1"/>
                </a:solidFill>
              </a:rPr>
              <a:t>RAF Proprietary and Confidential      </a:t>
            </a:r>
            <a:fld id="{39562BAD-E4CB-4653-8DA4-C495FB9BDCB6}" type="slidenum">
              <a:rPr lang="en-US" sz="1800" smtClean="0">
                <a:solidFill>
                  <a:schemeClr val="bg1"/>
                </a:solidFill>
              </a:rPr>
              <a:pPr>
                <a:defRPr/>
              </a:pPr>
              <a:t>6</a:t>
            </a:fld>
            <a:endParaRPr lang="en-US" sz="1800" dirty="0">
              <a:solidFill>
                <a:schemeClr val="bg1"/>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7668" y="2283975"/>
            <a:ext cx="1429827" cy="1594603"/>
          </a:xfrm>
          <a:prstGeom prst="rect">
            <a:avLst/>
          </a:prstGeom>
        </p:spPr>
      </p:pic>
      <p:grpSp>
        <p:nvGrpSpPr>
          <p:cNvPr id="8" name="Group 7"/>
          <p:cNvGrpSpPr/>
          <p:nvPr/>
        </p:nvGrpSpPr>
        <p:grpSpPr>
          <a:xfrm>
            <a:off x="4232726" y="598220"/>
            <a:ext cx="1855739" cy="1396771"/>
            <a:chOff x="5289181" y="1339640"/>
            <a:chExt cx="1855739" cy="1396771"/>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181" y="1339640"/>
              <a:ext cx="1302879" cy="1302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183" y="1837674"/>
              <a:ext cx="898737" cy="898737"/>
            </a:xfrm>
            <a:prstGeom prst="rect">
              <a:avLst/>
            </a:prstGeom>
          </p:spPr>
        </p:pic>
      </p:grpSp>
      <p:sp>
        <p:nvSpPr>
          <p:cNvPr id="6" name="TextBox 5"/>
          <p:cNvSpPr txBox="1"/>
          <p:nvPr/>
        </p:nvSpPr>
        <p:spPr>
          <a:xfrm>
            <a:off x="3315157" y="2020223"/>
            <a:ext cx="3546418" cy="307777"/>
          </a:xfrm>
          <a:prstGeom prst="rect">
            <a:avLst/>
          </a:prstGeom>
          <a:noFill/>
        </p:spPr>
        <p:txBody>
          <a:bodyPr wrap="square" rtlCol="0">
            <a:spAutoFit/>
          </a:bodyPr>
          <a:lstStyle/>
          <a:p>
            <a:r>
              <a:rPr lang="en-US" sz="1400" b="1" dirty="0" smtClean="0">
                <a:solidFill>
                  <a:srgbClr val="A50021"/>
                </a:solidFill>
              </a:rPr>
              <a:t>                         Web Service</a:t>
            </a: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3676007" y="3542339"/>
            <a:ext cx="1170938" cy="874434"/>
          </a:xfrm>
          <a:prstGeom prst="rect">
            <a:avLst/>
          </a:prstGeom>
          <a:effectLst>
            <a:softEdge rad="317500"/>
          </a:effectLst>
        </p:spPr>
      </p:pic>
      <p:cxnSp>
        <p:nvCxnSpPr>
          <p:cNvPr id="14" name="Straight Arrow Connector 13"/>
          <p:cNvCxnSpPr/>
          <p:nvPr/>
        </p:nvCxnSpPr>
        <p:spPr>
          <a:xfrm flipV="1">
            <a:off x="4567243" y="3633592"/>
            <a:ext cx="0" cy="6632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105819">
            <a:off x="2200146" y="2919296"/>
            <a:ext cx="1170938" cy="874435"/>
          </a:xfrm>
          <a:prstGeom prst="rect">
            <a:avLst/>
          </a:prstGeom>
          <a:effectLst>
            <a:softEdge rad="317500"/>
          </a:effectLst>
        </p:spPr>
      </p:pic>
      <p:cxnSp>
        <p:nvCxnSpPr>
          <p:cNvPr id="29" name="Straight Arrow Connector 28"/>
          <p:cNvCxnSpPr/>
          <p:nvPr/>
        </p:nvCxnSpPr>
        <p:spPr>
          <a:xfrm rot="2905819" flipV="1">
            <a:off x="2999236" y="3244136"/>
            <a:ext cx="0" cy="6632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6234126" y="3584162"/>
            <a:ext cx="0" cy="6632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287138">
            <a:off x="6830694" y="2999405"/>
            <a:ext cx="1170938" cy="874435"/>
          </a:xfrm>
          <a:prstGeom prst="rect">
            <a:avLst/>
          </a:prstGeom>
          <a:effectLst>
            <a:softEdge rad="317500"/>
          </a:effectLst>
        </p:spPr>
      </p:pic>
      <p:cxnSp>
        <p:nvCxnSpPr>
          <p:cNvPr id="32" name="Straight Arrow Connector 31"/>
          <p:cNvCxnSpPr/>
          <p:nvPr/>
        </p:nvCxnSpPr>
        <p:spPr>
          <a:xfrm rot="18687138" flipV="1">
            <a:off x="7607824" y="2866334"/>
            <a:ext cx="0" cy="6632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5342890" y="3492909"/>
            <a:ext cx="1170938" cy="874434"/>
          </a:xfrm>
          <a:prstGeom prst="rect">
            <a:avLst/>
          </a:prstGeom>
          <a:effectLst>
            <a:softEdge rad="317500"/>
          </a:effectLst>
        </p:spPr>
      </p:pic>
      <p:sp>
        <p:nvSpPr>
          <p:cNvPr id="51" name="TextBox 50"/>
          <p:cNvSpPr txBox="1"/>
          <p:nvPr/>
        </p:nvSpPr>
        <p:spPr>
          <a:xfrm>
            <a:off x="2168472" y="3614387"/>
            <a:ext cx="466794" cy="276999"/>
          </a:xfrm>
          <a:prstGeom prst="rect">
            <a:avLst/>
          </a:prstGeom>
          <a:noFill/>
        </p:spPr>
        <p:txBody>
          <a:bodyPr wrap="none" rtlCol="0">
            <a:spAutoFit/>
          </a:bodyPr>
          <a:lstStyle/>
          <a:p>
            <a:r>
              <a:rPr lang="en-US" dirty="0" smtClean="0"/>
              <a:t>Port</a:t>
            </a:r>
            <a:endParaRPr lang="en-US" dirty="0"/>
          </a:p>
        </p:txBody>
      </p:sp>
      <p:sp>
        <p:nvSpPr>
          <p:cNvPr id="52" name="TextBox 51"/>
          <p:cNvSpPr txBox="1"/>
          <p:nvPr/>
        </p:nvSpPr>
        <p:spPr>
          <a:xfrm>
            <a:off x="4518359" y="3928850"/>
            <a:ext cx="528414" cy="276999"/>
          </a:xfrm>
          <a:prstGeom prst="rect">
            <a:avLst/>
          </a:prstGeom>
          <a:noFill/>
        </p:spPr>
        <p:txBody>
          <a:bodyPr wrap="none" rtlCol="0">
            <a:spAutoFit/>
          </a:bodyPr>
          <a:lstStyle/>
          <a:p>
            <a:r>
              <a:rPr lang="en-US" dirty="0" smtClean="0"/>
              <a:t>Train</a:t>
            </a:r>
            <a:endParaRPr lang="en-US" dirty="0"/>
          </a:p>
        </p:txBody>
      </p:sp>
      <p:sp>
        <p:nvSpPr>
          <p:cNvPr id="53" name="TextBox 52"/>
          <p:cNvSpPr txBox="1"/>
          <p:nvPr/>
        </p:nvSpPr>
        <p:spPr>
          <a:xfrm>
            <a:off x="6162735" y="3841056"/>
            <a:ext cx="563680" cy="276999"/>
          </a:xfrm>
          <a:prstGeom prst="rect">
            <a:avLst/>
          </a:prstGeom>
          <a:noFill/>
        </p:spPr>
        <p:txBody>
          <a:bodyPr wrap="none" rtlCol="0">
            <a:spAutoFit/>
          </a:bodyPr>
          <a:lstStyle/>
          <a:p>
            <a:r>
              <a:rPr lang="en-US" dirty="0" smtClean="0"/>
              <a:t>Truck</a:t>
            </a:r>
            <a:endParaRPr lang="en-US" dirty="0"/>
          </a:p>
        </p:txBody>
      </p:sp>
      <p:sp>
        <p:nvSpPr>
          <p:cNvPr id="54" name="TextBox 53"/>
          <p:cNvSpPr txBox="1"/>
          <p:nvPr/>
        </p:nvSpPr>
        <p:spPr>
          <a:xfrm>
            <a:off x="7505277" y="3608838"/>
            <a:ext cx="1189749" cy="276999"/>
          </a:xfrm>
          <a:prstGeom prst="rect">
            <a:avLst/>
          </a:prstGeom>
          <a:noFill/>
        </p:spPr>
        <p:txBody>
          <a:bodyPr wrap="none" rtlCol="0">
            <a:spAutoFit/>
          </a:bodyPr>
          <a:lstStyle/>
          <a:p>
            <a:r>
              <a:rPr lang="en-US" dirty="0" smtClean="0"/>
              <a:t>Container yard</a:t>
            </a:r>
            <a:endParaRPr lang="en-US" dirty="0"/>
          </a:p>
        </p:txBody>
      </p:sp>
      <p:sp>
        <p:nvSpPr>
          <p:cNvPr id="50" name="TextBox 49"/>
          <p:cNvSpPr txBox="1"/>
          <p:nvPr/>
        </p:nvSpPr>
        <p:spPr>
          <a:xfrm>
            <a:off x="7819114" y="5495205"/>
            <a:ext cx="1264107" cy="461665"/>
          </a:xfrm>
          <a:prstGeom prst="rect">
            <a:avLst/>
          </a:prstGeom>
          <a:noFill/>
        </p:spPr>
        <p:txBody>
          <a:bodyPr wrap="square" rtlCol="0">
            <a:spAutoFit/>
          </a:bodyPr>
          <a:lstStyle/>
          <a:p>
            <a:r>
              <a:rPr lang="en-US" b="1" dirty="0" smtClean="0">
                <a:solidFill>
                  <a:srgbClr val="A50021"/>
                </a:solidFill>
              </a:rPr>
              <a:t>Container Scan #4</a:t>
            </a:r>
          </a:p>
        </p:txBody>
      </p:sp>
      <p:sp>
        <p:nvSpPr>
          <p:cNvPr id="61" name="TextBox 60"/>
          <p:cNvSpPr txBox="1"/>
          <p:nvPr/>
        </p:nvSpPr>
        <p:spPr>
          <a:xfrm>
            <a:off x="-174" y="2779982"/>
            <a:ext cx="2168313" cy="1169551"/>
          </a:xfrm>
          <a:prstGeom prst="rect">
            <a:avLst/>
          </a:prstGeom>
          <a:noFill/>
        </p:spPr>
        <p:txBody>
          <a:bodyPr wrap="square" rtlCol="0">
            <a:spAutoFit/>
          </a:bodyPr>
          <a:lstStyle/>
          <a:p>
            <a:r>
              <a:rPr lang="en-US" sz="1400" dirty="0" smtClean="0">
                <a:solidFill>
                  <a:srgbClr val="C00000"/>
                </a:solidFill>
              </a:rPr>
              <a:t>*</a:t>
            </a:r>
            <a:r>
              <a:rPr lang="en-US" sz="1400" dirty="0" smtClean="0"/>
              <a:t>RAF’s solution is hardware agnostic and can operate on any device for thick and thin client applications</a:t>
            </a:r>
            <a:endParaRPr lang="en-US" sz="1400" dirty="0"/>
          </a:p>
        </p:txBody>
      </p:sp>
      <p:sp>
        <p:nvSpPr>
          <p:cNvPr id="62" name="Title 1"/>
          <p:cNvSpPr txBox="1">
            <a:spLocks/>
          </p:cNvSpPr>
          <p:nvPr/>
        </p:nvSpPr>
        <p:spPr>
          <a:xfrm>
            <a:off x="14259" y="-63820"/>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n-US" sz="2600" b="1" dirty="0" smtClean="0">
                <a:solidFill>
                  <a:srgbClr val="0070C0"/>
                </a:solidFill>
                <a:latin typeface="Arial" pitchFamily="34" charset="0"/>
                <a:ea typeface="+mn-ea"/>
                <a:cs typeface="Arial" pitchFamily="34" charset="0"/>
              </a:rPr>
              <a:t>Network Workflow &amp; Integration Overview</a:t>
            </a:r>
            <a:endParaRPr lang="en-US" sz="2600" b="1" kern="1200" dirty="0">
              <a:solidFill>
                <a:srgbClr val="0070C0"/>
              </a:solidFill>
              <a:latin typeface="Arial" pitchFamily="34" charset="0"/>
              <a:ea typeface="+mn-ea"/>
              <a:cs typeface="Arial" pitchFamily="34" charset="0"/>
            </a:endParaRPr>
          </a:p>
        </p:txBody>
      </p:sp>
      <p:grpSp>
        <p:nvGrpSpPr>
          <p:cNvPr id="58" name="Group 57"/>
          <p:cNvGrpSpPr/>
          <p:nvPr/>
        </p:nvGrpSpPr>
        <p:grpSpPr>
          <a:xfrm>
            <a:off x="7281297" y="5002363"/>
            <a:ext cx="503414" cy="928672"/>
            <a:chOff x="5948217" y="1866363"/>
            <a:chExt cx="2086266" cy="3848637"/>
          </a:xfrm>
        </p:grpSpPr>
        <p:pic>
          <p:nvPicPr>
            <p:cNvPr id="59" name="Picture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8217" y="1866363"/>
              <a:ext cx="2086266" cy="3848637"/>
            </a:xfrm>
            <a:prstGeom prst="rect">
              <a:avLst/>
            </a:prstGeom>
          </p:spPr>
        </p:pic>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49783" y="2286000"/>
              <a:ext cx="1752600" cy="2971800"/>
            </a:xfrm>
            <a:prstGeom prst="rect">
              <a:avLst/>
            </a:prstGeom>
          </p:spPr>
        </p:pic>
      </p:grpSp>
      <p:grpSp>
        <p:nvGrpSpPr>
          <p:cNvPr id="18" name="Group 17"/>
          <p:cNvGrpSpPr/>
          <p:nvPr/>
        </p:nvGrpSpPr>
        <p:grpSpPr>
          <a:xfrm>
            <a:off x="2758087" y="5232032"/>
            <a:ext cx="1297627" cy="865084"/>
            <a:chOff x="1494604" y="3373328"/>
            <a:chExt cx="3339792" cy="2226527"/>
          </a:xfrm>
        </p:grpSpPr>
        <p:pic>
          <p:nvPicPr>
            <p:cNvPr id="57" name="Picture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4604" y="3373328"/>
              <a:ext cx="3339792" cy="2226527"/>
            </a:xfrm>
            <a:prstGeom prst="rect">
              <a:avLst/>
            </a:prstGeom>
          </p:spPr>
        </p:pic>
        <p:pic>
          <p:nvPicPr>
            <p:cNvPr id="63" name="Picture 6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54870" y="3721413"/>
              <a:ext cx="851717" cy="1285234"/>
            </a:xfrm>
            <a:prstGeom prst="rect">
              <a:avLst/>
            </a:prstGeom>
          </p:spPr>
        </p:pic>
      </p:grpSp>
      <p:sp>
        <p:nvSpPr>
          <p:cNvPr id="48" name="TextBox 47"/>
          <p:cNvSpPr txBox="1"/>
          <p:nvPr/>
        </p:nvSpPr>
        <p:spPr>
          <a:xfrm>
            <a:off x="1135745" y="4960077"/>
            <a:ext cx="1906391" cy="276999"/>
          </a:xfrm>
          <a:prstGeom prst="rect">
            <a:avLst/>
          </a:prstGeom>
          <a:noFill/>
        </p:spPr>
        <p:txBody>
          <a:bodyPr wrap="square" rtlCol="0">
            <a:spAutoFit/>
          </a:bodyPr>
          <a:lstStyle/>
          <a:p>
            <a:r>
              <a:rPr lang="en-US" b="1" dirty="0" smtClean="0">
                <a:solidFill>
                  <a:srgbClr val="A50021"/>
                </a:solidFill>
              </a:rPr>
              <a:t>Container Scan #1</a:t>
            </a:r>
          </a:p>
        </p:txBody>
      </p:sp>
      <p:sp>
        <p:nvSpPr>
          <p:cNvPr id="15" name="TextBox 14"/>
          <p:cNvSpPr txBox="1"/>
          <p:nvPr/>
        </p:nvSpPr>
        <p:spPr>
          <a:xfrm>
            <a:off x="3622934" y="5391267"/>
            <a:ext cx="1264107" cy="461665"/>
          </a:xfrm>
          <a:prstGeom prst="rect">
            <a:avLst/>
          </a:prstGeom>
          <a:noFill/>
        </p:spPr>
        <p:txBody>
          <a:bodyPr wrap="square" rtlCol="0">
            <a:spAutoFit/>
          </a:bodyPr>
          <a:lstStyle/>
          <a:p>
            <a:r>
              <a:rPr lang="en-US" b="1" dirty="0" smtClean="0">
                <a:solidFill>
                  <a:srgbClr val="A50021"/>
                </a:solidFill>
              </a:rPr>
              <a:t>Container Scan #2</a:t>
            </a:r>
          </a:p>
        </p:txBody>
      </p:sp>
      <p:grpSp>
        <p:nvGrpSpPr>
          <p:cNvPr id="23" name="Group 22"/>
          <p:cNvGrpSpPr/>
          <p:nvPr/>
        </p:nvGrpSpPr>
        <p:grpSpPr>
          <a:xfrm>
            <a:off x="686995" y="502389"/>
            <a:ext cx="1961206" cy="2023427"/>
            <a:chOff x="2428602" y="609600"/>
            <a:chExt cx="2270091" cy="2484017"/>
          </a:xfrm>
        </p:grpSpPr>
        <p:grpSp>
          <p:nvGrpSpPr>
            <p:cNvPr id="7" name="Group 6"/>
            <p:cNvGrpSpPr/>
            <p:nvPr/>
          </p:nvGrpSpPr>
          <p:grpSpPr>
            <a:xfrm>
              <a:off x="2428602" y="609600"/>
              <a:ext cx="2270091" cy="2484017"/>
              <a:chOff x="4343400" y="1143000"/>
              <a:chExt cx="3810000" cy="3941379"/>
            </a:xfrm>
          </p:grpSpPr>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43400" y="1143000"/>
                <a:ext cx="3810000" cy="3941379"/>
              </a:xfrm>
              <a:prstGeom prst="rect">
                <a:avLst/>
              </a:prstGeom>
            </p:spPr>
          </p:pic>
          <p:pic>
            <p:nvPicPr>
              <p:cNvPr id="12" name="Picture 11"/>
              <p:cNvPicPr/>
              <p:nvPr/>
            </p:nvPicPr>
            <p:blipFill rotWithShape="1">
              <a:blip r:embed="rId14"/>
              <a:srcRect b="30688"/>
              <a:stretch/>
            </p:blipFill>
            <p:spPr>
              <a:xfrm>
                <a:off x="4495800" y="1318435"/>
                <a:ext cx="3505200" cy="2743200"/>
              </a:xfrm>
              <a:prstGeom prst="rect">
                <a:avLst/>
              </a:prstGeom>
              <a:scene3d>
                <a:camera prst="orthographicFront"/>
                <a:lightRig rig="threePt" dir="t"/>
              </a:scene3d>
              <a:sp3d>
                <a:bevelT w="152400" h="50800" prst="softRound"/>
              </a:sp3d>
            </p:spPr>
          </p:pic>
        </p:grpSp>
        <p:sp>
          <p:nvSpPr>
            <p:cNvPr id="43" name="Left-Right Arrow 42"/>
            <p:cNvSpPr/>
            <p:nvPr/>
          </p:nvSpPr>
          <p:spPr>
            <a:xfrm>
              <a:off x="2699569" y="1115278"/>
              <a:ext cx="670490" cy="180778"/>
            </a:xfrm>
            <a:prstGeom prst="leftRightArrow">
              <a:avLst/>
            </a:prstGeom>
            <a:solidFill>
              <a:srgbClr val="A50021"/>
            </a:solidFill>
            <a:ln>
              <a:solidFill>
                <a:srgbClr val="A5002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15"/>
            <a:stretch>
              <a:fillRect/>
            </a:stretch>
          </p:blipFill>
          <p:spPr>
            <a:xfrm>
              <a:off x="2481838" y="703422"/>
              <a:ext cx="2138075" cy="1732446"/>
            </a:xfrm>
            <a:prstGeom prst="rect">
              <a:avLst/>
            </a:prstGeom>
          </p:spPr>
        </p:pic>
      </p:grpSp>
      <p:sp>
        <p:nvSpPr>
          <p:cNvPr id="64" name="TextBox 63"/>
          <p:cNvSpPr txBox="1"/>
          <p:nvPr/>
        </p:nvSpPr>
        <p:spPr>
          <a:xfrm>
            <a:off x="841184" y="2523504"/>
            <a:ext cx="3546418" cy="307777"/>
          </a:xfrm>
          <a:prstGeom prst="rect">
            <a:avLst/>
          </a:prstGeom>
          <a:noFill/>
        </p:spPr>
        <p:txBody>
          <a:bodyPr wrap="square" rtlCol="0">
            <a:spAutoFit/>
          </a:bodyPr>
          <a:lstStyle/>
          <a:p>
            <a:r>
              <a:rPr lang="en-US" sz="1400" b="1" dirty="0" smtClean="0">
                <a:solidFill>
                  <a:srgbClr val="A50021"/>
                </a:solidFill>
              </a:rPr>
              <a:t>Tracking System</a:t>
            </a:r>
          </a:p>
        </p:txBody>
      </p:sp>
      <p:sp>
        <p:nvSpPr>
          <p:cNvPr id="24" name="Left Arrow 23"/>
          <p:cNvSpPr/>
          <p:nvPr/>
        </p:nvSpPr>
        <p:spPr>
          <a:xfrm>
            <a:off x="2751138" y="1096254"/>
            <a:ext cx="1378854" cy="264713"/>
          </a:xfrm>
          <a:prstGeom prst="leftArrow">
            <a:avLst/>
          </a:prstGeom>
          <a:solidFill>
            <a:srgbClr val="C00000"/>
          </a:solidFill>
          <a:ln>
            <a:solidFill>
              <a:srgbClr val="C0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p:cNvPicPr>
            <a:picLocks noChangeAspect="1"/>
          </p:cNvPicPr>
          <p:nvPr/>
        </p:nvPicPr>
        <p:blipFill>
          <a:blip r:embed="rId16"/>
          <a:stretch>
            <a:fillRect/>
          </a:stretch>
        </p:blipFill>
        <p:spPr>
          <a:xfrm>
            <a:off x="1798431" y="3936361"/>
            <a:ext cx="1219200" cy="914400"/>
          </a:xfrm>
          <a:prstGeom prst="rect">
            <a:avLst/>
          </a:prstGeom>
        </p:spPr>
      </p:pic>
      <p:pic>
        <p:nvPicPr>
          <p:cNvPr id="4" name="Picture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48890" y="4305739"/>
            <a:ext cx="1371600" cy="914400"/>
          </a:xfrm>
          <a:prstGeom prst="rect">
            <a:avLst/>
          </a:prstGeom>
        </p:spPr>
      </p:pic>
      <p:pic>
        <p:nvPicPr>
          <p:cNvPr id="5" name="Picture 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39025" y="3899112"/>
            <a:ext cx="1385455" cy="914400"/>
          </a:xfrm>
          <a:prstGeom prst="rect">
            <a:avLst/>
          </a:prstGeom>
        </p:spPr>
      </p:pic>
      <p:pic>
        <p:nvPicPr>
          <p:cNvPr id="19" name="Picture 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736541" y="4295767"/>
            <a:ext cx="1219200" cy="914400"/>
          </a:xfrm>
          <a:prstGeom prst="rect">
            <a:avLst/>
          </a:prstGeom>
        </p:spPr>
      </p:pic>
      <p:grpSp>
        <p:nvGrpSpPr>
          <p:cNvPr id="22" name="Group 21"/>
          <p:cNvGrpSpPr/>
          <p:nvPr/>
        </p:nvGrpSpPr>
        <p:grpSpPr>
          <a:xfrm>
            <a:off x="1391688" y="5192812"/>
            <a:ext cx="999097" cy="878452"/>
            <a:chOff x="863666" y="4286774"/>
            <a:chExt cx="1908831" cy="1678331"/>
          </a:xfrm>
        </p:grpSpPr>
        <p:pic>
          <p:nvPicPr>
            <p:cNvPr id="21" name="Picture 20"/>
            <p:cNvPicPr>
              <a:picLocks noChangeAspect="1"/>
            </p:cNvPicPr>
            <p:nvPr/>
          </p:nvPicPr>
          <p:blipFill>
            <a:blip r:embed="rId20"/>
            <a:stretch>
              <a:fillRect/>
            </a:stretch>
          </p:blipFill>
          <p:spPr>
            <a:xfrm>
              <a:off x="863666" y="4286774"/>
              <a:ext cx="1908831" cy="1678331"/>
            </a:xfrm>
            <a:prstGeom prst="rect">
              <a:avLst/>
            </a:prstGeom>
          </p:spPr>
        </p:pic>
        <p:pic>
          <p:nvPicPr>
            <p:cNvPr id="65" name="Picture 64"/>
            <p:cNvPicPr>
              <a:picLocks noChangeAspect="1"/>
            </p:cNvPicPr>
            <p:nvPr/>
          </p:nvPicPr>
          <p:blipFill>
            <a:blip r:embed="rId3"/>
            <a:stretch>
              <a:fillRect/>
            </a:stretch>
          </p:blipFill>
          <p:spPr>
            <a:xfrm>
              <a:off x="1170220" y="4626442"/>
              <a:ext cx="1286457" cy="959238"/>
            </a:xfrm>
            <a:prstGeom prst="rect">
              <a:avLst/>
            </a:prstGeom>
            <a:scene3d>
              <a:camera prst="orthographicFront"/>
              <a:lightRig rig="threePt" dir="t"/>
            </a:scene3d>
            <a:sp3d>
              <a:bevelT w="152400" h="50800" prst="softRound"/>
            </a:sp3d>
          </p:spPr>
        </p:pic>
      </p:grpSp>
      <p:pic>
        <p:nvPicPr>
          <p:cNvPr id="26" name="Picture 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1406" y="5359731"/>
            <a:ext cx="797256" cy="544614"/>
          </a:xfrm>
          <a:prstGeom prst="rect">
            <a:avLst/>
          </a:prstGeom>
        </p:spPr>
      </p:pic>
      <p:pic>
        <p:nvPicPr>
          <p:cNvPr id="34" name="Picture 3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482279" y="5345191"/>
            <a:ext cx="724834" cy="724834"/>
          </a:xfrm>
          <a:prstGeom prst="rect">
            <a:avLst/>
          </a:prstGeom>
        </p:spPr>
      </p:pic>
      <p:pic>
        <p:nvPicPr>
          <p:cNvPr id="35" name="Picture 3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835764" y="4907732"/>
            <a:ext cx="1074073" cy="644444"/>
          </a:xfrm>
          <a:prstGeom prst="rect">
            <a:avLst/>
          </a:prstGeom>
        </p:spPr>
      </p:pic>
      <p:pic>
        <p:nvPicPr>
          <p:cNvPr id="1026" name="Picture 2" descr="Image result for windows mobil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66033" y="5226301"/>
            <a:ext cx="793404" cy="73442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4410918" y="5656935"/>
            <a:ext cx="1264107" cy="461665"/>
          </a:xfrm>
          <a:prstGeom prst="rect">
            <a:avLst/>
          </a:prstGeom>
          <a:noFill/>
        </p:spPr>
        <p:txBody>
          <a:bodyPr wrap="square" rtlCol="0">
            <a:spAutoFit/>
          </a:bodyPr>
          <a:lstStyle/>
          <a:p>
            <a:r>
              <a:rPr lang="en-US" b="1" dirty="0" smtClean="0">
                <a:solidFill>
                  <a:srgbClr val="A50021"/>
                </a:solidFill>
              </a:rPr>
              <a:t>Container Scan #3</a:t>
            </a:r>
          </a:p>
        </p:txBody>
      </p:sp>
      <p:pic>
        <p:nvPicPr>
          <p:cNvPr id="25" name="Picture 2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415566" y="1196408"/>
            <a:ext cx="1616736" cy="1498232"/>
          </a:xfrm>
          <a:prstGeom prst="rect">
            <a:avLst/>
          </a:prstGeom>
        </p:spPr>
      </p:pic>
      <p:cxnSp>
        <p:nvCxnSpPr>
          <p:cNvPr id="56" name="Straight Arrow Connector 55"/>
          <p:cNvCxnSpPr/>
          <p:nvPr/>
        </p:nvCxnSpPr>
        <p:spPr>
          <a:xfrm>
            <a:off x="6118703" y="1606938"/>
            <a:ext cx="1326156" cy="14832"/>
          </a:xfrm>
          <a:prstGeom prst="straightConnector1">
            <a:avLst/>
          </a:prstGeom>
          <a:ln w="38100">
            <a:solidFill>
              <a:srgbClr val="C00000"/>
            </a:solidFill>
            <a:headEnd type="triangl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29953" y="2427159"/>
            <a:ext cx="1635657" cy="461665"/>
          </a:xfrm>
          <a:prstGeom prst="rect">
            <a:avLst/>
          </a:prstGeom>
          <a:noFill/>
        </p:spPr>
        <p:txBody>
          <a:bodyPr wrap="square" rtlCol="0">
            <a:spAutoFit/>
          </a:bodyPr>
          <a:lstStyle/>
          <a:p>
            <a:r>
              <a:rPr lang="en-US" dirty="0" smtClean="0"/>
              <a:t>ISO Code Validation from Manifest Data</a:t>
            </a:r>
            <a:endParaRPr lang="en-US" dirty="0"/>
          </a:p>
        </p:txBody>
      </p:sp>
      <p:pic>
        <p:nvPicPr>
          <p:cNvPr id="17" name="Picture 16"/>
          <p:cNvPicPr>
            <a:picLocks noChangeAspect="1"/>
          </p:cNvPicPr>
          <p:nvPr/>
        </p:nvPicPr>
        <p:blipFill>
          <a:blip r:embed="rId26"/>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411551640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76200" y="18048"/>
            <a:ext cx="7620000" cy="792163"/>
          </a:xfrm>
          <a:prstGeom prst="rect">
            <a:avLst/>
          </a:prstGeom>
        </p:spPr>
        <p:txBody>
          <a:bodyPr>
            <a:normAutofit fontScale="97500"/>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s-CO" sz="2800" b="1" kern="1200" dirty="0" smtClean="0">
                <a:solidFill>
                  <a:srgbClr val="0070C0"/>
                </a:solidFill>
                <a:latin typeface="Arial" pitchFamily="34" charset="0"/>
                <a:ea typeface="+mn-ea"/>
                <a:cs typeface="Arial" pitchFamily="34" charset="0"/>
              </a:rPr>
              <a:t>Use case </a:t>
            </a:r>
            <a:r>
              <a:rPr lang="en-US" sz="2800" b="1" kern="1200" dirty="0" smtClean="0">
                <a:solidFill>
                  <a:srgbClr val="0070C0"/>
                </a:solidFill>
                <a:latin typeface="Arial" pitchFamily="34" charset="0"/>
                <a:ea typeface="+mn-ea"/>
                <a:cs typeface="Arial" pitchFamily="34" charset="0"/>
              </a:rPr>
              <a:t>example</a:t>
            </a:r>
            <a:r>
              <a:rPr lang="es-CO" sz="2800" b="1" kern="1200" dirty="0" smtClean="0">
                <a:solidFill>
                  <a:srgbClr val="0070C0"/>
                </a:solidFill>
                <a:latin typeface="Arial" pitchFamily="34" charset="0"/>
                <a:ea typeface="+mn-ea"/>
                <a:cs typeface="Arial" pitchFamily="34" charset="0"/>
              </a:rPr>
              <a:t> #1 </a:t>
            </a:r>
            <a:r>
              <a:rPr lang="en-US" sz="1800" b="1" kern="1200" dirty="0" smtClean="0">
                <a:solidFill>
                  <a:srgbClr val="0070C0"/>
                </a:solidFill>
                <a:latin typeface="Arial" pitchFamily="34" charset="0"/>
                <a:cs typeface="Arial" pitchFamily="34" charset="0"/>
              </a:rPr>
              <a:t>(OCR Containers &amp; Safety Seals)</a:t>
            </a:r>
            <a:br>
              <a:rPr lang="en-US" sz="1800" b="1" kern="1200" dirty="0" smtClean="0">
                <a:solidFill>
                  <a:srgbClr val="0070C0"/>
                </a:solidFill>
                <a:latin typeface="Arial" pitchFamily="34" charset="0"/>
                <a:cs typeface="Arial" pitchFamily="34" charset="0"/>
              </a:rPr>
            </a:br>
            <a:endParaRPr lang="es-CO" sz="1800" b="1" kern="1200" dirty="0">
              <a:solidFill>
                <a:srgbClr val="0070C0"/>
              </a:solidFill>
              <a:latin typeface="Arial" pitchFamily="34" charset="0"/>
              <a:ea typeface="+mn-ea"/>
              <a:cs typeface="Arial" pitchFamily="34" charset="0"/>
            </a:endParaRPr>
          </a:p>
        </p:txBody>
      </p:sp>
      <p:sp>
        <p:nvSpPr>
          <p:cNvPr id="5" name="Rectangle 4"/>
          <p:cNvSpPr/>
          <p:nvPr/>
        </p:nvSpPr>
        <p:spPr>
          <a:xfrm>
            <a:off x="312872" y="567981"/>
            <a:ext cx="1962397" cy="584775"/>
          </a:xfrm>
          <a:prstGeom prst="rect">
            <a:avLst/>
          </a:prstGeom>
        </p:spPr>
        <p:txBody>
          <a:bodyPr wrap="none">
            <a:spAutoFit/>
          </a:bodyPr>
          <a:lstStyle/>
          <a:p>
            <a:pPr algn="ctr"/>
            <a:r>
              <a:rPr lang="en-US" sz="3200" b="1" dirty="0" smtClean="0"/>
              <a:t>Problem:</a:t>
            </a:r>
            <a:endParaRPr lang="en-US" sz="3200" b="1" dirty="0"/>
          </a:p>
        </p:txBody>
      </p:sp>
      <p:sp>
        <p:nvSpPr>
          <p:cNvPr id="7" name="TextBox 6"/>
          <p:cNvSpPr txBox="1"/>
          <p:nvPr/>
        </p:nvSpPr>
        <p:spPr>
          <a:xfrm>
            <a:off x="304800" y="1385098"/>
            <a:ext cx="8305800" cy="4801314"/>
          </a:xfrm>
          <a:prstGeom prst="rect">
            <a:avLst/>
          </a:prstGeom>
          <a:noFill/>
        </p:spPr>
        <p:txBody>
          <a:bodyPr wrap="square" rtlCol="0">
            <a:spAutoFit/>
          </a:bodyPr>
          <a:lstStyle/>
          <a:p>
            <a:r>
              <a:rPr lang="en-US" sz="1800" dirty="0" smtClean="0"/>
              <a:t>Manual entry of data at Gate-in</a:t>
            </a:r>
          </a:p>
          <a:p>
            <a:endParaRPr lang="en-US" sz="1800" dirty="0"/>
          </a:p>
          <a:p>
            <a:pPr marL="285750" indent="-285750">
              <a:buFont typeface="Arial" panose="020B0604020202020204" pitchFamily="34" charset="0"/>
              <a:buChar char="•"/>
            </a:pPr>
            <a:r>
              <a:rPr lang="en-US" sz="1800" dirty="0" smtClean="0"/>
              <a:t>On average requires about 4 minutes to complete each vehicle check-in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Is labor intensive and generally requires two employee’s to complete the task at each gate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Generates high error rates (most common errors are recording the wrong container ID or Safety Seal ID)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Negatively impacts turnaround times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Creates gate congestion </a:t>
            </a:r>
            <a:r>
              <a:rPr lang="en-US" sz="900" dirty="0" smtClean="0"/>
              <a:t>(Especially during Peak)</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8" name="Picture 7"/>
          <p:cNvPicPr>
            <a:picLocks noChangeAspect="1"/>
          </p:cNvPicPr>
          <p:nvPr/>
        </p:nvPicPr>
        <p:blipFill>
          <a:blip r:embed="rId2"/>
          <a:stretch>
            <a:fillRect/>
          </a:stretch>
        </p:blipFill>
        <p:spPr>
          <a:xfrm>
            <a:off x="4569165" y="3886200"/>
            <a:ext cx="4574834" cy="2209800"/>
          </a:xfrm>
          <a:prstGeom prst="rect">
            <a:avLst/>
          </a:prstGeom>
        </p:spPr>
      </p:pic>
      <p:sp>
        <p:nvSpPr>
          <p:cNvPr id="10"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a:solidFill>
                  <a:schemeClr val="bg1"/>
                </a:solidFill>
              </a:rPr>
              <a:t>7</a:t>
            </a:r>
          </a:p>
        </p:txBody>
      </p:sp>
      <p:pic>
        <p:nvPicPr>
          <p:cNvPr id="11" name="Picture 10"/>
          <p:cNvPicPr>
            <a:picLocks noChangeAspect="1"/>
          </p:cNvPicPr>
          <p:nvPr/>
        </p:nvPicPr>
        <p:blipFill>
          <a:blip r:embed="rId3"/>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47777308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7871" y="2895600"/>
            <a:ext cx="2343150" cy="3127992"/>
            <a:chOff x="-2673842" y="2355256"/>
            <a:chExt cx="2343150" cy="3127992"/>
          </a:xfrm>
        </p:grpSpPr>
        <p:pic>
          <p:nvPicPr>
            <p:cNvPr id="22" name="Picture 21"/>
            <p:cNvPicPr>
              <a:picLocks noChangeAspect="1"/>
            </p:cNvPicPr>
            <p:nvPr/>
          </p:nvPicPr>
          <p:blipFill>
            <a:blip r:embed="rId2"/>
            <a:stretch>
              <a:fillRect/>
            </a:stretch>
          </p:blipFill>
          <p:spPr>
            <a:xfrm>
              <a:off x="-2673842" y="2355256"/>
              <a:ext cx="2343150" cy="3127992"/>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04" y="2549560"/>
              <a:ext cx="1489075" cy="460851"/>
            </a:xfrm>
            <a:prstGeom prst="rect">
              <a:avLst/>
            </a:prstGeom>
          </p:spPr>
        </p:pic>
      </p:grpSp>
      <p:sp>
        <p:nvSpPr>
          <p:cNvPr id="14" name="TextBox 13"/>
          <p:cNvSpPr txBox="1"/>
          <p:nvPr/>
        </p:nvSpPr>
        <p:spPr>
          <a:xfrm>
            <a:off x="4916255" y="3059222"/>
            <a:ext cx="1199367" cy="276999"/>
          </a:xfrm>
          <a:prstGeom prst="rect">
            <a:avLst/>
          </a:prstGeom>
          <a:noFill/>
        </p:spPr>
        <p:txBody>
          <a:bodyPr wrap="none" rtlCol="0">
            <a:spAutoFit/>
          </a:bodyPr>
          <a:lstStyle/>
          <a:p>
            <a:r>
              <a:rPr lang="en-US" dirty="0" smtClean="0"/>
              <a:t>ISO6346 Code</a:t>
            </a:r>
            <a:endParaRPr lang="en-US" dirty="0"/>
          </a:p>
        </p:txBody>
      </p:sp>
      <p:sp>
        <p:nvSpPr>
          <p:cNvPr id="15" name="TextBox 14"/>
          <p:cNvSpPr txBox="1"/>
          <p:nvPr/>
        </p:nvSpPr>
        <p:spPr>
          <a:xfrm>
            <a:off x="7042897" y="3057933"/>
            <a:ext cx="1345048" cy="461665"/>
          </a:xfrm>
          <a:prstGeom prst="rect">
            <a:avLst/>
          </a:prstGeom>
          <a:noFill/>
        </p:spPr>
        <p:txBody>
          <a:bodyPr wrap="none" rtlCol="0">
            <a:spAutoFit/>
          </a:bodyPr>
          <a:lstStyle/>
          <a:p>
            <a:pPr algn="ctr"/>
            <a:r>
              <a:rPr lang="en-US" dirty="0" smtClean="0"/>
              <a:t>Security Seals</a:t>
            </a:r>
          </a:p>
          <a:p>
            <a:pPr algn="ctr"/>
            <a:r>
              <a:rPr lang="en-US" dirty="0"/>
              <a:t> ISO/PAS 17712 </a:t>
            </a:r>
          </a:p>
        </p:txBody>
      </p:sp>
      <p:pic>
        <p:nvPicPr>
          <p:cNvPr id="16" name="Picture 2" descr="113941-007798_110831-114622-77-Batch_19-2_OCR_1-WHLU2643970-_PF_0_x_0_y_0_h_0_v_0_ratio_0_bs_0_hs_0_ht_0_vt_0_wc_0_bc_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363" y="3505200"/>
            <a:ext cx="1657350" cy="2209800"/>
          </a:xfrm>
          <a:prstGeom prst="rect">
            <a:avLst/>
          </a:prstGeom>
          <a:noFill/>
          <a:extLst>
            <a:ext uri="{909E8E84-426E-40DD-AFC4-6F175D3DCCD1}">
              <a14:hiddenFill xmlns:a14="http://schemas.microsoft.com/office/drawing/2010/main">
                <a:solidFill>
                  <a:srgbClr val="FFFFFF"/>
                </a:solidFill>
              </a14:hiddenFill>
            </a:ext>
          </a:extLst>
        </p:spPr>
      </p:pic>
      <p:sp>
        <p:nvSpPr>
          <p:cNvPr id="3" name="Arc 2"/>
          <p:cNvSpPr/>
          <p:nvPr/>
        </p:nvSpPr>
        <p:spPr>
          <a:xfrm rot="2324607">
            <a:off x="1970885" y="3571905"/>
            <a:ext cx="1264668" cy="1600200"/>
          </a:xfrm>
          <a:prstGeom prst="arc">
            <a:avLst>
              <a:gd name="adj1" fmla="val 16200000"/>
              <a:gd name="adj2" fmla="val 20782731"/>
            </a:avLst>
          </a:prstGeom>
          <a:ln w="38100" cmpd="sng">
            <a:solidFill>
              <a:srgbClr val="C00000"/>
            </a:solidFill>
            <a:headEnd type="arrow"/>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Oval 4"/>
          <p:cNvSpPr/>
          <p:nvPr/>
        </p:nvSpPr>
        <p:spPr>
          <a:xfrm>
            <a:off x="802909" y="4367917"/>
            <a:ext cx="1913983" cy="24218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955018" y="4614188"/>
            <a:ext cx="1039067" cy="276999"/>
          </a:xfrm>
          <a:prstGeom prst="rect">
            <a:avLst/>
          </a:prstGeom>
          <a:noFill/>
        </p:spPr>
        <p:txBody>
          <a:bodyPr wrap="none" rtlCol="0">
            <a:spAutoFit/>
          </a:bodyPr>
          <a:lstStyle/>
          <a:p>
            <a:r>
              <a:rPr lang="en-US" b="1" dirty="0" smtClean="0">
                <a:solidFill>
                  <a:srgbClr val="C00000"/>
                </a:solidFill>
              </a:rPr>
              <a:t>OCR Result</a:t>
            </a:r>
            <a:endParaRPr lang="en-US" b="1" dirty="0">
              <a:solidFill>
                <a:srgbClr val="C00000"/>
              </a:solidFill>
            </a:endParaRPr>
          </a:p>
        </p:txBody>
      </p:sp>
      <p:grpSp>
        <p:nvGrpSpPr>
          <p:cNvPr id="2" name="Group 1"/>
          <p:cNvGrpSpPr/>
          <p:nvPr/>
        </p:nvGrpSpPr>
        <p:grpSpPr>
          <a:xfrm>
            <a:off x="4626336" y="767417"/>
            <a:ext cx="4254941" cy="2079785"/>
            <a:chOff x="278234" y="591523"/>
            <a:chExt cx="4254941" cy="2079785"/>
          </a:xfrm>
        </p:grpSpPr>
        <p:pic>
          <p:nvPicPr>
            <p:cNvPr id="11" name="Picture 2" descr="http://www.worldchanging.com/linearcomplex.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34" y="591523"/>
              <a:ext cx="2806433" cy="1441621"/>
            </a:xfrm>
            <a:prstGeom prst="rect">
              <a:avLst/>
            </a:prstGeom>
            <a:noFill/>
            <a:extLst>
              <a:ext uri="{909E8E84-426E-40DD-AFC4-6F175D3DCCD1}">
                <a14:hiddenFill xmlns:a14="http://schemas.microsoft.com/office/drawing/2010/main">
                  <a:solidFill>
                    <a:srgbClr val="FFFFFF"/>
                  </a:solidFill>
                </a14:hiddenFill>
              </a:ext>
            </a:extLst>
          </p:spPr>
        </p:pic>
        <p:sp>
          <p:nvSpPr>
            <p:cNvPr id="19" name="Isosceles Triangle 18"/>
            <p:cNvSpPr/>
            <p:nvPr/>
          </p:nvSpPr>
          <p:spPr>
            <a:xfrm rot="6420000">
              <a:off x="2258145" y="436667"/>
              <a:ext cx="422965" cy="1968333"/>
            </a:xfrm>
            <a:prstGeom prst="triangle">
              <a:avLst/>
            </a:prstGeom>
            <a:solidFill>
              <a:srgbClr val="FF33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p:txBody>
        </p:sp>
        <p:pic>
          <p:nvPicPr>
            <p:cNvPr id="20" name="Picture 4" descr="http://www.wdsinc.com/images/Intermec/Mobile%20Computers/CK3-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276" t="9846" r="9152" b="7801"/>
            <a:stretch/>
          </p:blipFill>
          <p:spPr bwMode="auto">
            <a:xfrm rot="19140000">
              <a:off x="3349397" y="1416152"/>
              <a:ext cx="1183778" cy="125515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tle 3"/>
          <p:cNvSpPr>
            <a:spLocks noGrp="1"/>
          </p:cNvSpPr>
          <p:nvPr>
            <p:ph type="title"/>
          </p:nvPr>
        </p:nvSpPr>
        <p:spPr>
          <a:xfrm>
            <a:off x="304800" y="-94436"/>
            <a:ext cx="7620000" cy="792163"/>
          </a:xfrm>
        </p:spPr>
        <p:txBody>
          <a:bodyPr>
            <a:normAutofit fontScale="90000"/>
          </a:bodyPr>
          <a:lstStyle/>
          <a:p>
            <a:r>
              <a:rPr lang="es-CO" sz="2800" b="1" kern="1200" dirty="0" smtClean="0">
                <a:solidFill>
                  <a:srgbClr val="0070C0"/>
                </a:solidFill>
                <a:latin typeface="Arial" pitchFamily="34" charset="0"/>
                <a:ea typeface="+mn-ea"/>
                <a:cs typeface="Arial" pitchFamily="34" charset="0"/>
              </a:rPr>
              <a:t>Use case </a:t>
            </a:r>
            <a:r>
              <a:rPr lang="en-US" sz="2800" b="1" kern="1200" dirty="0" smtClean="0">
                <a:solidFill>
                  <a:srgbClr val="0070C0"/>
                </a:solidFill>
                <a:latin typeface="Arial" pitchFamily="34" charset="0"/>
                <a:ea typeface="+mn-ea"/>
                <a:cs typeface="Arial" pitchFamily="34" charset="0"/>
              </a:rPr>
              <a:t>example</a:t>
            </a:r>
            <a:r>
              <a:rPr lang="es-CO" sz="2800" b="1" kern="1200" dirty="0" smtClean="0">
                <a:solidFill>
                  <a:srgbClr val="0070C0"/>
                </a:solidFill>
                <a:latin typeface="Arial" pitchFamily="34" charset="0"/>
                <a:ea typeface="+mn-ea"/>
                <a:cs typeface="Arial" pitchFamily="34" charset="0"/>
              </a:rPr>
              <a:t> #1 </a:t>
            </a:r>
            <a:r>
              <a:rPr lang="en-US" sz="1800" b="1" kern="1200" dirty="0" smtClean="0">
                <a:solidFill>
                  <a:srgbClr val="0070C0"/>
                </a:solidFill>
                <a:latin typeface="Arial" pitchFamily="34" charset="0"/>
                <a:cs typeface="Arial" pitchFamily="34" charset="0"/>
              </a:rPr>
              <a:t>(OCR Containers &amp; Safety Seals)</a:t>
            </a:r>
            <a:r>
              <a:rPr lang="en-US" sz="1800" b="1" kern="1200" dirty="0">
                <a:solidFill>
                  <a:srgbClr val="0070C0"/>
                </a:solidFill>
                <a:latin typeface="Arial" pitchFamily="34" charset="0"/>
                <a:cs typeface="Arial" pitchFamily="34" charset="0"/>
              </a:rPr>
              <a:t/>
            </a:r>
            <a:br>
              <a:rPr lang="en-US" sz="1800" b="1" kern="1200" dirty="0">
                <a:solidFill>
                  <a:srgbClr val="0070C0"/>
                </a:solidFill>
                <a:latin typeface="Arial" pitchFamily="34" charset="0"/>
                <a:cs typeface="Arial" pitchFamily="34" charset="0"/>
              </a:rPr>
            </a:br>
            <a:endParaRPr lang="es-CO" sz="1800" b="1" kern="1200" dirty="0">
              <a:solidFill>
                <a:srgbClr val="0070C0"/>
              </a:solidFill>
              <a:latin typeface="Arial" pitchFamily="34" charset="0"/>
              <a:ea typeface="+mn-ea"/>
              <a:cs typeface="Arial" pitchFamily="34" charset="0"/>
            </a:endParaRPr>
          </a:p>
        </p:txBody>
      </p:sp>
      <p:sp>
        <p:nvSpPr>
          <p:cNvPr id="17" name="TextBox 16"/>
          <p:cNvSpPr txBox="1"/>
          <p:nvPr/>
        </p:nvSpPr>
        <p:spPr>
          <a:xfrm>
            <a:off x="2996116" y="3515122"/>
            <a:ext cx="1460656" cy="276999"/>
          </a:xfrm>
          <a:prstGeom prst="rect">
            <a:avLst/>
          </a:prstGeom>
          <a:noFill/>
        </p:spPr>
        <p:txBody>
          <a:bodyPr wrap="none" rtlCol="0">
            <a:spAutoFit/>
          </a:bodyPr>
          <a:lstStyle/>
          <a:p>
            <a:r>
              <a:rPr lang="en-US" b="1" dirty="0" smtClean="0">
                <a:solidFill>
                  <a:srgbClr val="C00000"/>
                </a:solidFill>
              </a:rPr>
              <a:t>ISO Code Imaged</a:t>
            </a:r>
            <a:endParaRPr lang="en-US" b="1" dirty="0">
              <a:solidFill>
                <a:srgbClr val="C00000"/>
              </a:solidFill>
            </a:endParaRPr>
          </a:p>
        </p:txBody>
      </p:sp>
      <p:sp>
        <p:nvSpPr>
          <p:cNvPr id="6" name="Rectangle 5"/>
          <p:cNvSpPr/>
          <p:nvPr/>
        </p:nvSpPr>
        <p:spPr>
          <a:xfrm>
            <a:off x="387282" y="1111537"/>
            <a:ext cx="6591385" cy="1600438"/>
          </a:xfrm>
          <a:prstGeom prst="rect">
            <a:avLst/>
          </a:prstGeom>
        </p:spPr>
        <p:txBody>
          <a:bodyPr wrap="square">
            <a:spAutoFit/>
          </a:bodyPr>
          <a:lstStyle/>
          <a:p>
            <a:r>
              <a:rPr lang="en-US" sz="1400" dirty="0" smtClean="0"/>
              <a:t>The inspector uses OCR to capture the following:</a:t>
            </a:r>
          </a:p>
          <a:p>
            <a:pPr marL="285750" indent="-285750">
              <a:buFont typeface="Wingdings" pitchFamily="2" charset="2"/>
              <a:buChar char="q"/>
            </a:pPr>
            <a:r>
              <a:rPr lang="en-US" sz="1400" dirty="0" smtClean="0"/>
              <a:t>Container ISO Code</a:t>
            </a:r>
          </a:p>
          <a:p>
            <a:pPr marL="285750" indent="-285750">
              <a:buFont typeface="Wingdings" pitchFamily="2" charset="2"/>
              <a:buChar char="q"/>
            </a:pPr>
            <a:r>
              <a:rPr lang="en-US" sz="1400" dirty="0" smtClean="0"/>
              <a:t>Dimensions</a:t>
            </a:r>
          </a:p>
          <a:p>
            <a:pPr marL="285750" indent="-285750">
              <a:buFont typeface="Wingdings" pitchFamily="2" charset="2"/>
              <a:buChar char="q"/>
            </a:pPr>
            <a:r>
              <a:rPr lang="en-US" sz="1400" dirty="0" smtClean="0"/>
              <a:t>Security Seal </a:t>
            </a:r>
          </a:p>
          <a:p>
            <a:pPr marL="285750" indent="-285750">
              <a:buFont typeface="Wingdings" pitchFamily="2" charset="2"/>
              <a:buChar char="q"/>
            </a:pPr>
            <a:r>
              <a:rPr lang="en-US" sz="1400" dirty="0" smtClean="0"/>
              <a:t>GPS coordinate data</a:t>
            </a:r>
          </a:p>
          <a:p>
            <a:pPr marL="285750" indent="-285750">
              <a:buFont typeface="Wingdings" pitchFamily="2" charset="2"/>
              <a:buChar char="q"/>
            </a:pPr>
            <a:r>
              <a:rPr lang="en-US" sz="1400" dirty="0" smtClean="0"/>
              <a:t>Provides high resolution images of the physical container</a:t>
            </a:r>
          </a:p>
          <a:p>
            <a:pPr marL="285750" indent="-285750">
              <a:buFont typeface="Wingdings" pitchFamily="2" charset="2"/>
              <a:buChar char="q"/>
            </a:pPr>
            <a:r>
              <a:rPr lang="en-US" sz="1400" dirty="0" smtClean="0"/>
              <a:t>Increase gate productivity for labor and throughput by </a:t>
            </a:r>
            <a:r>
              <a:rPr lang="en-US" sz="1400" u="sng" dirty="0" smtClean="0"/>
              <a:t>at least 35% or greater</a:t>
            </a:r>
            <a:endParaRPr lang="en-US" sz="1400" u="sng" dirty="0"/>
          </a:p>
        </p:txBody>
      </p:sp>
      <p:sp>
        <p:nvSpPr>
          <p:cNvPr id="21" name="Slide Number Placeholder 1"/>
          <p:cNvSpPr>
            <a:spLocks noGrp="1"/>
          </p:cNvSpPr>
          <p:nvPr>
            <p:ph type="sldNum" sz="quarter" idx="10"/>
          </p:nvPr>
        </p:nvSpPr>
        <p:spPr>
          <a:xfrm>
            <a:off x="5181600" y="6245225"/>
            <a:ext cx="3505200" cy="476250"/>
          </a:xfrm>
        </p:spPr>
        <p:txBody>
          <a:bodyPr/>
          <a:lstStyle/>
          <a:p>
            <a:pPr>
              <a:defRPr/>
            </a:pPr>
            <a:endParaRPr lang="en-US" dirty="0" smtClean="0"/>
          </a:p>
          <a:p>
            <a:pPr>
              <a:defRPr/>
            </a:pPr>
            <a:r>
              <a:rPr lang="en-US" dirty="0" smtClean="0">
                <a:solidFill>
                  <a:schemeClr val="bg1"/>
                </a:solidFill>
              </a:rPr>
              <a:t>RAF Proprietary and Confidential      </a:t>
            </a:r>
            <a:r>
              <a:rPr lang="en-US" sz="1800" dirty="0">
                <a:solidFill>
                  <a:schemeClr val="bg1"/>
                </a:solidFill>
              </a:rPr>
              <a:t>8</a:t>
            </a:r>
          </a:p>
        </p:txBody>
      </p:sp>
      <p:grpSp>
        <p:nvGrpSpPr>
          <p:cNvPr id="10" name="Group 9"/>
          <p:cNvGrpSpPr/>
          <p:nvPr/>
        </p:nvGrpSpPr>
        <p:grpSpPr>
          <a:xfrm>
            <a:off x="6409281" y="3706841"/>
            <a:ext cx="2514600" cy="1636102"/>
            <a:chOff x="6409281" y="3706841"/>
            <a:chExt cx="2514600" cy="1636102"/>
          </a:xfrm>
        </p:grpSpPr>
        <p:pic>
          <p:nvPicPr>
            <p:cNvPr id="7" name="Picture 6"/>
            <p:cNvPicPr>
              <a:picLocks noChangeAspect="1"/>
            </p:cNvPicPr>
            <p:nvPr/>
          </p:nvPicPr>
          <p:blipFill>
            <a:blip r:embed="rId7"/>
            <a:stretch>
              <a:fillRect/>
            </a:stretch>
          </p:blipFill>
          <p:spPr>
            <a:xfrm>
              <a:off x="6409281" y="3706841"/>
              <a:ext cx="2514600" cy="1636102"/>
            </a:xfrm>
            <a:prstGeom prst="rect">
              <a:avLst/>
            </a:prstGeom>
          </p:spPr>
        </p:pic>
        <p:sp>
          <p:nvSpPr>
            <p:cNvPr id="9" name="Rectangle 8"/>
            <p:cNvSpPr/>
            <p:nvPr/>
          </p:nvSpPr>
          <p:spPr>
            <a:xfrm>
              <a:off x="6934200" y="4876800"/>
              <a:ext cx="4572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p:cNvSpPr/>
          <p:nvPr/>
        </p:nvSpPr>
        <p:spPr>
          <a:xfrm>
            <a:off x="376300" y="555795"/>
            <a:ext cx="1959191" cy="584775"/>
          </a:xfrm>
          <a:prstGeom prst="rect">
            <a:avLst/>
          </a:prstGeom>
        </p:spPr>
        <p:txBody>
          <a:bodyPr wrap="none">
            <a:spAutoFit/>
          </a:bodyPr>
          <a:lstStyle/>
          <a:p>
            <a:pPr algn="ctr"/>
            <a:r>
              <a:rPr lang="en-US" sz="3200" b="1" dirty="0" smtClean="0"/>
              <a:t>Solution:</a:t>
            </a:r>
            <a:endParaRPr lang="en-US" sz="3200" b="1" dirty="0"/>
          </a:p>
        </p:txBody>
      </p:sp>
      <p:pic>
        <p:nvPicPr>
          <p:cNvPr id="24" name="Picture 23"/>
          <p:cNvPicPr>
            <a:picLocks noChangeAspect="1"/>
          </p:cNvPicPr>
          <p:nvPr/>
        </p:nvPicPr>
        <p:blipFill>
          <a:blip r:embed="rId8"/>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192677034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endParaRPr lang="en-US" dirty="0" smtClean="0">
              <a:solidFill>
                <a:schemeClr val="bg1"/>
              </a:solidFill>
            </a:endParaRPr>
          </a:p>
          <a:p>
            <a:pPr>
              <a:defRPr/>
            </a:pPr>
            <a:r>
              <a:rPr lang="en-US" dirty="0" smtClean="0">
                <a:solidFill>
                  <a:schemeClr val="bg1"/>
                </a:solidFill>
              </a:rPr>
              <a:t>RAF Proprietary and Confidential      </a:t>
            </a:r>
            <a:fld id="{39562BAD-E4CB-4653-8DA4-C495FB9BDCB6}" type="slidenum">
              <a:rPr lang="en-US" sz="1800" smtClean="0">
                <a:solidFill>
                  <a:schemeClr val="bg1"/>
                </a:solidFill>
              </a:rPr>
              <a:pPr>
                <a:defRPr/>
              </a:pPr>
              <a:t>9</a:t>
            </a:fld>
            <a:endParaRPr lang="en-US" sz="1800" dirty="0">
              <a:solidFill>
                <a:schemeClr val="bg1"/>
              </a:solidFill>
            </a:endParaRPr>
          </a:p>
        </p:txBody>
      </p:sp>
      <p:sp>
        <p:nvSpPr>
          <p:cNvPr id="9" name="Rectangle 8"/>
          <p:cNvSpPr/>
          <p:nvPr/>
        </p:nvSpPr>
        <p:spPr>
          <a:xfrm>
            <a:off x="3948656" y="4037898"/>
            <a:ext cx="1647568" cy="46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p:cNvSpPr txBox="1">
            <a:spLocks/>
          </p:cNvSpPr>
          <p:nvPr/>
        </p:nvSpPr>
        <p:spPr>
          <a:xfrm>
            <a:off x="276380" y="128130"/>
            <a:ext cx="7620000" cy="792163"/>
          </a:xfrm>
          <a:prstGeom prst="rect">
            <a:avLst/>
          </a:prstGeom>
        </p:spPr>
        <p:txBody>
          <a:bodyPr>
            <a:normAutofit/>
          </a:bodyPr>
          <a:lstStyle>
            <a:lvl1pPr algn="l" rtl="0" eaLnBrk="0" fontAlgn="base" hangingPunct="0">
              <a:spcBef>
                <a:spcPct val="0"/>
              </a:spcBef>
              <a:spcAft>
                <a:spcPct val="0"/>
              </a:spcAft>
              <a:defRPr sz="4400">
                <a:solidFill>
                  <a:srgbClr val="002A52"/>
                </a:solidFill>
                <a:latin typeface="+mj-lt"/>
                <a:ea typeface="+mj-ea"/>
                <a:cs typeface="+mj-cs"/>
              </a:defRPr>
            </a:lvl1pPr>
            <a:lvl2pPr algn="l" rtl="0" eaLnBrk="0" fontAlgn="base" hangingPunct="0">
              <a:spcBef>
                <a:spcPct val="0"/>
              </a:spcBef>
              <a:spcAft>
                <a:spcPct val="0"/>
              </a:spcAft>
              <a:defRPr sz="4400">
                <a:solidFill>
                  <a:srgbClr val="002A52"/>
                </a:solidFill>
                <a:latin typeface="Futura MdCn BT" pitchFamily="34" charset="0"/>
              </a:defRPr>
            </a:lvl2pPr>
            <a:lvl3pPr algn="l" rtl="0" eaLnBrk="0" fontAlgn="base" hangingPunct="0">
              <a:spcBef>
                <a:spcPct val="0"/>
              </a:spcBef>
              <a:spcAft>
                <a:spcPct val="0"/>
              </a:spcAft>
              <a:defRPr sz="4400">
                <a:solidFill>
                  <a:srgbClr val="002A52"/>
                </a:solidFill>
                <a:latin typeface="Futura MdCn BT" pitchFamily="34" charset="0"/>
              </a:defRPr>
            </a:lvl3pPr>
            <a:lvl4pPr algn="l" rtl="0" eaLnBrk="0" fontAlgn="base" hangingPunct="0">
              <a:spcBef>
                <a:spcPct val="0"/>
              </a:spcBef>
              <a:spcAft>
                <a:spcPct val="0"/>
              </a:spcAft>
              <a:defRPr sz="4400">
                <a:solidFill>
                  <a:srgbClr val="002A52"/>
                </a:solidFill>
                <a:latin typeface="Futura MdCn BT" pitchFamily="34" charset="0"/>
              </a:defRPr>
            </a:lvl4pPr>
            <a:lvl5pPr algn="l" rtl="0" eaLnBrk="0" fontAlgn="base" hangingPunct="0">
              <a:spcBef>
                <a:spcPct val="0"/>
              </a:spcBef>
              <a:spcAft>
                <a:spcPct val="0"/>
              </a:spcAft>
              <a:defRPr sz="4400">
                <a:solidFill>
                  <a:srgbClr val="002A52"/>
                </a:solidFill>
                <a:latin typeface="Futura MdCn BT" pitchFamily="34" charset="0"/>
              </a:defRPr>
            </a:lvl5pPr>
            <a:lvl6pPr marL="457200" algn="l" rtl="0" fontAlgn="base">
              <a:spcBef>
                <a:spcPct val="0"/>
              </a:spcBef>
              <a:spcAft>
                <a:spcPct val="0"/>
              </a:spcAft>
              <a:defRPr sz="4400">
                <a:solidFill>
                  <a:srgbClr val="002A52"/>
                </a:solidFill>
                <a:latin typeface="Futura MdCn BT" pitchFamily="34" charset="0"/>
              </a:defRPr>
            </a:lvl6pPr>
            <a:lvl7pPr marL="914400" algn="l" rtl="0" fontAlgn="base">
              <a:spcBef>
                <a:spcPct val="0"/>
              </a:spcBef>
              <a:spcAft>
                <a:spcPct val="0"/>
              </a:spcAft>
              <a:defRPr sz="4400">
                <a:solidFill>
                  <a:srgbClr val="002A52"/>
                </a:solidFill>
                <a:latin typeface="Futura MdCn BT" pitchFamily="34" charset="0"/>
              </a:defRPr>
            </a:lvl7pPr>
            <a:lvl8pPr marL="1371600" algn="l" rtl="0" fontAlgn="base">
              <a:spcBef>
                <a:spcPct val="0"/>
              </a:spcBef>
              <a:spcAft>
                <a:spcPct val="0"/>
              </a:spcAft>
              <a:defRPr sz="4400">
                <a:solidFill>
                  <a:srgbClr val="002A52"/>
                </a:solidFill>
                <a:latin typeface="Futura MdCn BT" pitchFamily="34" charset="0"/>
              </a:defRPr>
            </a:lvl8pPr>
            <a:lvl9pPr marL="1828800" algn="l" rtl="0" fontAlgn="base">
              <a:spcBef>
                <a:spcPct val="0"/>
              </a:spcBef>
              <a:spcAft>
                <a:spcPct val="0"/>
              </a:spcAft>
              <a:defRPr sz="4400">
                <a:solidFill>
                  <a:srgbClr val="002A52"/>
                </a:solidFill>
                <a:latin typeface="Futura MdCn BT" pitchFamily="34" charset="0"/>
              </a:defRPr>
            </a:lvl9pPr>
          </a:lstStyle>
          <a:p>
            <a:r>
              <a:rPr lang="en-US" sz="2800" b="1" kern="1200" dirty="0" smtClean="0">
                <a:solidFill>
                  <a:srgbClr val="0070C0"/>
                </a:solidFill>
                <a:latin typeface="Arial" pitchFamily="34" charset="0"/>
                <a:ea typeface="+mn-ea"/>
                <a:cs typeface="Arial" pitchFamily="34" charset="0"/>
              </a:rPr>
              <a:t>OCR safety seal scanning</a:t>
            </a:r>
            <a:endParaRPr lang="en-US" sz="2800" b="1" kern="1200" dirty="0">
              <a:solidFill>
                <a:srgbClr val="0070C0"/>
              </a:solidFill>
              <a:latin typeface="Arial" pitchFamily="34" charset="0"/>
              <a:ea typeface="+mn-ea"/>
              <a:cs typeface="Arial" pitchFamily="34" charset="0"/>
            </a:endParaRPr>
          </a:p>
        </p:txBody>
      </p:sp>
      <p:pic>
        <p:nvPicPr>
          <p:cNvPr id="14" name="Picture 13"/>
          <p:cNvPicPr>
            <a:picLocks noChangeAspect="1"/>
          </p:cNvPicPr>
          <p:nvPr/>
        </p:nvPicPr>
        <p:blipFill>
          <a:blip r:embed="rId3"/>
          <a:stretch>
            <a:fillRect/>
          </a:stretch>
        </p:blipFill>
        <p:spPr>
          <a:xfrm>
            <a:off x="6654210" y="1756175"/>
            <a:ext cx="2362200" cy="3149605"/>
          </a:xfrm>
          <a:prstGeom prst="rect">
            <a:avLst/>
          </a:prstGeom>
        </p:spPr>
      </p:pic>
      <p:sp>
        <p:nvSpPr>
          <p:cNvPr id="23" name="TextBox 22"/>
          <p:cNvSpPr txBox="1"/>
          <p:nvPr/>
        </p:nvSpPr>
        <p:spPr>
          <a:xfrm>
            <a:off x="26580" y="761055"/>
            <a:ext cx="6069420" cy="400110"/>
          </a:xfrm>
          <a:prstGeom prst="rect">
            <a:avLst/>
          </a:prstGeom>
          <a:noFill/>
        </p:spPr>
        <p:txBody>
          <a:bodyPr wrap="square" rtlCol="0">
            <a:spAutoFit/>
          </a:bodyPr>
          <a:lstStyle/>
          <a:p>
            <a:pPr algn="ctr"/>
            <a:r>
              <a:rPr lang="en-US" sz="2000" b="1" dirty="0" smtClean="0"/>
              <a:t>Wide variety of shapes and styles supported</a:t>
            </a:r>
            <a:endParaRPr lang="en-US" sz="2000" b="1" dirty="0"/>
          </a:p>
        </p:txBody>
      </p:sp>
      <p:pic>
        <p:nvPicPr>
          <p:cNvPr id="5" name="Picture 4"/>
          <p:cNvPicPr>
            <a:picLocks noChangeAspect="1"/>
          </p:cNvPicPr>
          <p:nvPr/>
        </p:nvPicPr>
        <p:blipFill>
          <a:blip r:embed="rId4"/>
          <a:stretch>
            <a:fillRect/>
          </a:stretch>
        </p:blipFill>
        <p:spPr>
          <a:xfrm>
            <a:off x="407150" y="1553218"/>
            <a:ext cx="2962275" cy="3895725"/>
          </a:xfrm>
          <a:prstGeom prst="rect">
            <a:avLst/>
          </a:prstGeom>
        </p:spPr>
      </p:pic>
      <p:pic>
        <p:nvPicPr>
          <p:cNvPr id="7" name="Picture 6"/>
          <p:cNvPicPr>
            <a:picLocks noChangeAspect="1"/>
          </p:cNvPicPr>
          <p:nvPr/>
        </p:nvPicPr>
        <p:blipFill>
          <a:blip r:embed="rId5"/>
          <a:stretch>
            <a:fillRect/>
          </a:stretch>
        </p:blipFill>
        <p:spPr>
          <a:xfrm>
            <a:off x="2650060" y="1801354"/>
            <a:ext cx="2394854" cy="3153823"/>
          </a:xfrm>
          <a:prstGeom prst="rect">
            <a:avLst/>
          </a:prstGeom>
        </p:spPr>
      </p:pic>
      <p:pic>
        <p:nvPicPr>
          <p:cNvPr id="8" name="Picture 7"/>
          <p:cNvPicPr>
            <a:picLocks noChangeAspect="1"/>
          </p:cNvPicPr>
          <p:nvPr/>
        </p:nvPicPr>
        <p:blipFill>
          <a:blip r:embed="rId6"/>
          <a:stretch>
            <a:fillRect/>
          </a:stretch>
        </p:blipFill>
        <p:spPr>
          <a:xfrm>
            <a:off x="4442859" y="1993335"/>
            <a:ext cx="2008615" cy="2654865"/>
          </a:xfrm>
          <a:prstGeom prst="rect">
            <a:avLst/>
          </a:prstGeom>
        </p:spPr>
      </p:pic>
      <p:pic>
        <p:nvPicPr>
          <p:cNvPr id="11" name="Picture 10"/>
          <p:cNvPicPr>
            <a:picLocks noChangeAspect="1"/>
          </p:cNvPicPr>
          <p:nvPr/>
        </p:nvPicPr>
        <p:blipFill>
          <a:blip r:embed="rId7"/>
          <a:stretch>
            <a:fillRect/>
          </a:stretch>
        </p:blipFill>
        <p:spPr>
          <a:xfrm>
            <a:off x="7359277" y="-42495"/>
            <a:ext cx="1695000" cy="1253675"/>
          </a:xfrm>
          <a:prstGeom prst="rect">
            <a:avLst/>
          </a:prstGeom>
        </p:spPr>
      </p:pic>
    </p:spTree>
    <p:extLst>
      <p:ext uri="{BB962C8B-B14F-4D97-AF65-F5344CB8AC3E}">
        <p14:creationId xmlns:p14="http://schemas.microsoft.com/office/powerpoint/2010/main" val="387992859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RAF Master">
  <a:themeElements>
    <a:clrScheme name="RAF 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AF Master">
      <a:majorFont>
        <a:latin typeface="Futura MdCn BT"/>
        <a:ea typeface=""/>
        <a:cs typeface=""/>
      </a:majorFont>
      <a:minorFont>
        <a:latin typeface="Futura MdCn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AF 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AF 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AF 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AF 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AF 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AF 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AF 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AF 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AF 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AF 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AF 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AF 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62493</TotalTime>
  <Words>1501</Words>
  <Application>Microsoft Office PowerPoint</Application>
  <PresentationFormat>On-screen Show (4:3)</PresentationFormat>
  <Paragraphs>254</Paragraphs>
  <Slides>23</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Arial</vt:lpstr>
      <vt:lpstr>Calibri</vt:lpstr>
      <vt:lpstr>Coalition</vt:lpstr>
      <vt:lpstr>Courier New</vt:lpstr>
      <vt:lpstr>Futura MdCn BT</vt:lpstr>
      <vt:lpstr>Helvetica Neue</vt:lpstr>
      <vt:lpstr>Helvetica Neue Light</vt:lpstr>
      <vt:lpstr>Qubix</vt:lpstr>
      <vt:lpstr>Tahoma</vt:lpstr>
      <vt:lpstr>Tiësto By Simón Barja Caride</vt:lpstr>
      <vt:lpstr>Times New Roman</vt:lpstr>
      <vt:lpstr>Wingdings</vt:lpstr>
      <vt:lpstr>RAF Master</vt:lpstr>
      <vt:lpstr>PowerPoint Presentation</vt:lpstr>
      <vt:lpstr>Shipping Container Statistics</vt:lpstr>
      <vt:lpstr>Why OCR should be part of your solution</vt:lpstr>
      <vt:lpstr>Markets supported by mobile OCR</vt:lpstr>
      <vt:lpstr>PowerPoint Presentation</vt:lpstr>
      <vt:lpstr>PowerPoint Presentation</vt:lpstr>
      <vt:lpstr>PowerPoint Presentation</vt:lpstr>
      <vt:lpstr>Use case example #1 (OCR Containers &amp; Safety Seals)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RAF Technology,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Eric Brown</dc:creator>
  <cp:lastModifiedBy>George Harbachuk</cp:lastModifiedBy>
  <cp:revision>784</cp:revision>
  <dcterms:created xsi:type="dcterms:W3CDTF">2009-01-06T20:52:41Z</dcterms:created>
  <dcterms:modified xsi:type="dcterms:W3CDTF">2017-02-03T22:25:02Z</dcterms:modified>
</cp:coreProperties>
</file>